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Klima Bold" charset="1" panose="02010503040200000003"/>
      <p:regular r:id="rId15"/>
    </p:embeddedFont>
    <p:embeddedFont>
      <p:font typeface="Squada One" charset="1" panose="02000000000000000000"/>
      <p:regular r:id="rId16"/>
    </p:embeddedFont>
    <p:embeddedFont>
      <p:font typeface="Klima" charset="1" panose="02010503040200000003"/>
      <p:regular r:id="rId17"/>
    </p:embeddedFont>
    <p:embeddedFont>
      <p:font typeface="Anton" charset="1" panose="00000500000000000000"/>
      <p:regular r:id="rId18"/>
    </p:embeddedFont>
    <p:embeddedFont>
      <p:font typeface="Canva Sans Bold" charset="1" panose="020B0803030501040103"/>
      <p:regular r:id="rId19"/>
    </p:embeddedFont>
    <p:embeddedFont>
      <p:font typeface="Canva Sans" charset="1" panose="020B0503030501040103"/>
      <p:regular r:id="rId20"/>
    </p:embeddedFont>
    <p:embeddedFont>
      <p:font typeface="Mukti" charset="1" panose="000000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jpeg>
</file>

<file path=ppt/media/image4.png>
</file>

<file path=ppt/media/image5.png>
</file>

<file path=ppt/media/image6.jpe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4" id="4"/>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5" id="5"/>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6" id="6"/>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7" id="7"/>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8" id="8"/>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9" id="9"/>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0" id="10"/>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1" id="11"/>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2" id="12"/>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3" id="13"/>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4" id="14"/>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5" id="15"/>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6" id="16"/>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Freeform 17" id="17"/>
          <p:cNvSpPr/>
          <p:nvPr/>
        </p:nvSpPr>
        <p:spPr>
          <a:xfrm flipH="false" flipV="false" rot="0">
            <a:off x="2176396" y="-7633704"/>
            <a:ext cx="11358819" cy="8078960"/>
          </a:xfrm>
          <a:custGeom>
            <a:avLst/>
            <a:gdLst/>
            <a:ahLst/>
            <a:cxnLst/>
            <a:rect r="r" b="b" t="t" l="l"/>
            <a:pathLst>
              <a:path h="8078960" w="11358819">
                <a:moveTo>
                  <a:pt x="0" y="0"/>
                </a:moveTo>
                <a:lnTo>
                  <a:pt x="11358819" y="0"/>
                </a:lnTo>
                <a:lnTo>
                  <a:pt x="11358819" y="8078960"/>
                </a:lnTo>
                <a:lnTo>
                  <a:pt x="0" y="8078960"/>
                </a:lnTo>
                <a:lnTo>
                  <a:pt x="0" y="0"/>
                </a:lnTo>
                <a:close/>
              </a:path>
            </a:pathLst>
          </a:custGeom>
          <a:blipFill>
            <a:blip r:embed="rId3"/>
            <a:stretch>
              <a:fillRect l="0" t="0" r="0" b="0"/>
            </a:stretch>
          </a:blipFill>
        </p:spPr>
      </p:sp>
      <p:sp>
        <p:nvSpPr>
          <p:cNvPr name="TextBox 18" id="18"/>
          <p:cNvSpPr txBox="true"/>
          <p:nvPr/>
        </p:nvSpPr>
        <p:spPr>
          <a:xfrm rot="0">
            <a:off x="827674" y="7673101"/>
            <a:ext cx="5953125" cy="1674734"/>
          </a:xfrm>
          <a:prstGeom prst="rect">
            <a:avLst/>
          </a:prstGeom>
        </p:spPr>
        <p:txBody>
          <a:bodyPr anchor="t" rtlCol="false" tIns="0" lIns="0" bIns="0" rIns="0">
            <a:spAutoFit/>
          </a:bodyPr>
          <a:lstStyle/>
          <a:p>
            <a:pPr algn="l" marL="0" indent="0" lvl="0">
              <a:lnSpc>
                <a:spcPts val="3241"/>
              </a:lnSpc>
            </a:pPr>
            <a:r>
              <a:rPr lang="en-US" b="true" sz="2315" spc="46">
                <a:solidFill>
                  <a:srgbClr val="D6E8F5"/>
                </a:solidFill>
                <a:latin typeface="Klima Bold"/>
                <a:ea typeface="Klima Bold"/>
                <a:cs typeface="Klima Bold"/>
                <a:sym typeface="Klima Bold"/>
              </a:rPr>
              <a:t>7766 Omar Bin Abdulaziz Street Al Danah,</a:t>
            </a:r>
          </a:p>
          <a:p>
            <a:pPr algn="l" marL="0" indent="0" lvl="0">
              <a:lnSpc>
                <a:spcPts val="3241"/>
              </a:lnSpc>
            </a:pPr>
            <a:r>
              <a:rPr lang="en-US" b="true" sz="2315" spc="46">
                <a:solidFill>
                  <a:srgbClr val="D6E8F5"/>
                </a:solidFill>
                <a:latin typeface="Klima Bold"/>
                <a:ea typeface="Klima Bold"/>
                <a:cs typeface="Klima Bold"/>
                <a:sym typeface="Klima Bold"/>
              </a:rPr>
              <a:t>Jubayl 35514, Saudi Arabia</a:t>
            </a:r>
          </a:p>
          <a:p>
            <a:pPr algn="l" marL="0" indent="0" lvl="0">
              <a:lnSpc>
                <a:spcPts val="3241"/>
              </a:lnSpc>
            </a:pPr>
          </a:p>
          <a:p>
            <a:pPr algn="l" marL="0" indent="0" lvl="0">
              <a:lnSpc>
                <a:spcPts val="3241"/>
              </a:lnSpc>
            </a:pPr>
            <a:r>
              <a:rPr lang="en-US" b="true" sz="2315" spc="46">
                <a:solidFill>
                  <a:srgbClr val="D6E8F5"/>
                </a:solidFill>
                <a:latin typeface="Klima Bold"/>
                <a:ea typeface="Klima Bold"/>
                <a:cs typeface="Klima Bold"/>
                <a:sym typeface="Klima Bold"/>
              </a:rPr>
              <a:t>www.redoxyksa.com</a:t>
            </a:r>
          </a:p>
        </p:txBody>
      </p:sp>
      <p:sp>
        <p:nvSpPr>
          <p:cNvPr name="Freeform 19" id="19"/>
          <p:cNvSpPr/>
          <p:nvPr/>
        </p:nvSpPr>
        <p:spPr>
          <a:xfrm flipH="false" flipV="false" rot="0">
            <a:off x="5240456" y="2976473"/>
            <a:ext cx="8385881" cy="5933587"/>
          </a:xfrm>
          <a:custGeom>
            <a:avLst/>
            <a:gdLst/>
            <a:ahLst/>
            <a:cxnLst/>
            <a:rect r="r" b="b" t="t" l="l"/>
            <a:pathLst>
              <a:path h="5933587" w="8385881">
                <a:moveTo>
                  <a:pt x="0" y="0"/>
                </a:moveTo>
                <a:lnTo>
                  <a:pt x="8385881" y="0"/>
                </a:lnTo>
                <a:lnTo>
                  <a:pt x="8385881" y="5933587"/>
                </a:lnTo>
                <a:lnTo>
                  <a:pt x="0" y="5933587"/>
                </a:lnTo>
                <a:lnTo>
                  <a:pt x="0" y="0"/>
                </a:lnTo>
                <a:close/>
              </a:path>
            </a:pathLst>
          </a:custGeom>
          <a:blipFill>
            <a:blip r:embed="rId3"/>
            <a:stretch>
              <a:fillRect l="-3300" t="-7156" r="-3300" b="0"/>
            </a:stretch>
          </a:blipFill>
        </p:spPr>
      </p:sp>
      <p:sp>
        <p:nvSpPr>
          <p:cNvPr name="Freeform 20" id="20"/>
          <p:cNvSpPr/>
          <p:nvPr/>
        </p:nvSpPr>
        <p:spPr>
          <a:xfrm flipH="false" flipV="false" rot="0">
            <a:off x="-3953712" y="9772650"/>
            <a:ext cx="5963909" cy="4241830"/>
          </a:xfrm>
          <a:custGeom>
            <a:avLst/>
            <a:gdLst/>
            <a:ahLst/>
            <a:cxnLst/>
            <a:rect r="r" b="b" t="t" l="l"/>
            <a:pathLst>
              <a:path h="4241830" w="5963909">
                <a:moveTo>
                  <a:pt x="0" y="0"/>
                </a:moveTo>
                <a:lnTo>
                  <a:pt x="5963908" y="0"/>
                </a:lnTo>
                <a:lnTo>
                  <a:pt x="5963908" y="4241830"/>
                </a:lnTo>
                <a:lnTo>
                  <a:pt x="0" y="4241830"/>
                </a:lnTo>
                <a:lnTo>
                  <a:pt x="0" y="0"/>
                </a:lnTo>
                <a:close/>
              </a:path>
            </a:pathLst>
          </a:custGeom>
          <a:blipFill>
            <a:blip r:embed="rId3"/>
            <a:stretch>
              <a:fillRect l="0" t="0" r="0" b="0"/>
            </a:stretch>
          </a:blipFill>
        </p:spPr>
      </p:sp>
      <p:sp>
        <p:nvSpPr>
          <p:cNvPr name="TextBox 21" id="21"/>
          <p:cNvSpPr txBox="true"/>
          <p:nvPr/>
        </p:nvSpPr>
        <p:spPr>
          <a:xfrm rot="0">
            <a:off x="827674" y="6547040"/>
            <a:ext cx="4561742" cy="504825"/>
          </a:xfrm>
          <a:prstGeom prst="rect">
            <a:avLst/>
          </a:prstGeom>
        </p:spPr>
        <p:txBody>
          <a:bodyPr anchor="t" rtlCol="false" tIns="0" lIns="0" bIns="0" rIns="0">
            <a:spAutoFit/>
          </a:bodyPr>
          <a:lstStyle/>
          <a:p>
            <a:pPr algn="l" marL="0" indent="0" lvl="0">
              <a:lnSpc>
                <a:spcPts val="3973"/>
              </a:lnSpc>
            </a:pPr>
            <a:r>
              <a:rPr lang="en-US" sz="3311" spc="66">
                <a:solidFill>
                  <a:srgbClr val="D6E8F5"/>
                </a:solidFill>
                <a:latin typeface="Squada One"/>
                <a:ea typeface="Squada One"/>
                <a:cs typeface="Squada One"/>
                <a:sym typeface="Squada One"/>
              </a:rPr>
              <a:t>+971 50 420 0717 </a:t>
            </a:r>
          </a:p>
        </p:txBody>
      </p:sp>
      <p:sp>
        <p:nvSpPr>
          <p:cNvPr name="TextBox 22" id="22"/>
          <p:cNvSpPr txBox="true"/>
          <p:nvPr/>
        </p:nvSpPr>
        <p:spPr>
          <a:xfrm rot="0">
            <a:off x="17259300" y="9229725"/>
            <a:ext cx="135285" cy="330200"/>
          </a:xfrm>
          <a:prstGeom prst="rect">
            <a:avLst/>
          </a:prstGeom>
        </p:spPr>
        <p:txBody>
          <a:bodyPr anchor="t" rtlCol="false" tIns="0" lIns="0" bIns="0" rIns="0" wrap="none">
            <a:spAutoFit/>
          </a:bodyPr>
          <a:lstStyle/>
          <a:p>
            <a:pPr algn="ctr">
              <a:lnSpc>
                <a:spcPts val="839"/>
              </a:lnSpc>
              <a:spcBef>
                <a:spcPct val="0"/>
              </a:spcBef>
            </a:pPr>
            <a:r>
              <a:rPr lang="en-US" sz="600" spc="9">
                <a:solidFill>
                  <a:srgbClr val="D6E8F5"/>
                </a:solidFill>
                <a:latin typeface="Klima"/>
                <a:ea typeface="Klima"/>
                <a:cs typeface="Klima"/>
                <a:sym typeface="Klima"/>
              </a:rPr>
              <a:t>1</a:t>
            </a:r>
          </a:p>
        </p:txBody>
      </p:sp>
      <p:sp>
        <p:nvSpPr>
          <p:cNvPr name="TextBox 23" id="23"/>
          <p:cNvSpPr txBox="true"/>
          <p:nvPr/>
        </p:nvSpPr>
        <p:spPr>
          <a:xfrm rot="0">
            <a:off x="11850820" y="7517741"/>
            <a:ext cx="5953125" cy="1674734"/>
          </a:xfrm>
          <a:prstGeom prst="rect">
            <a:avLst/>
          </a:prstGeom>
        </p:spPr>
        <p:txBody>
          <a:bodyPr anchor="t" rtlCol="false" tIns="0" lIns="0" bIns="0" rIns="0">
            <a:spAutoFit/>
          </a:bodyPr>
          <a:lstStyle/>
          <a:p>
            <a:pPr algn="l" marL="0" indent="0" lvl="0">
              <a:lnSpc>
                <a:spcPts val="3241"/>
              </a:lnSpc>
              <a:spcBef>
                <a:spcPct val="0"/>
              </a:spcBef>
            </a:pPr>
            <a:r>
              <a:rPr lang="en-US" b="true" sz="2315" spc="46" strike="noStrike" u="none">
                <a:solidFill>
                  <a:srgbClr val="D6E8F5"/>
                </a:solidFill>
                <a:latin typeface="Klima Bold"/>
                <a:ea typeface="Klima Bold"/>
                <a:cs typeface="Klima Bold"/>
                <a:sym typeface="Klima Bold"/>
              </a:rPr>
              <a:t>7766 Omar Bin Abdulaziz Street Al Danah,</a:t>
            </a:r>
          </a:p>
          <a:p>
            <a:pPr algn="l" marL="0" indent="0" lvl="0">
              <a:lnSpc>
                <a:spcPts val="3241"/>
              </a:lnSpc>
              <a:spcBef>
                <a:spcPct val="0"/>
              </a:spcBef>
            </a:pPr>
            <a:r>
              <a:rPr lang="en-US" b="true" sz="2315" spc="46" strike="noStrike" u="none">
                <a:solidFill>
                  <a:srgbClr val="D6E8F5"/>
                </a:solidFill>
                <a:latin typeface="Klima Bold"/>
                <a:ea typeface="Klima Bold"/>
                <a:cs typeface="Klima Bold"/>
                <a:sym typeface="Klima Bold"/>
              </a:rPr>
              <a:t>Jubayl 35514, Saudi Arabia</a:t>
            </a:r>
          </a:p>
          <a:p>
            <a:pPr algn="l" marL="0" indent="0" lvl="0">
              <a:lnSpc>
                <a:spcPts val="3241"/>
              </a:lnSpc>
              <a:spcBef>
                <a:spcPct val="0"/>
              </a:spcBef>
            </a:pPr>
          </a:p>
          <a:p>
            <a:pPr algn="l" marL="0" indent="0" lvl="0">
              <a:lnSpc>
                <a:spcPts val="3241"/>
              </a:lnSpc>
              <a:spcBef>
                <a:spcPct val="0"/>
              </a:spcBef>
            </a:pPr>
            <a:r>
              <a:rPr lang="en-US" b="true" sz="2315" spc="46" strike="noStrike" u="none">
                <a:solidFill>
                  <a:srgbClr val="D6E8F5"/>
                </a:solidFill>
                <a:latin typeface="Klima Bold"/>
                <a:ea typeface="Klima Bold"/>
                <a:cs typeface="Klima Bold"/>
                <a:sym typeface="Klima Bold"/>
              </a:rPr>
              <a:t>www.redoxyksa.com</a:t>
            </a:r>
          </a:p>
        </p:txBody>
      </p:sp>
      <p:sp>
        <p:nvSpPr>
          <p:cNvPr name="TextBox 24" id="24"/>
          <p:cNvSpPr txBox="true"/>
          <p:nvPr/>
        </p:nvSpPr>
        <p:spPr>
          <a:xfrm rot="0">
            <a:off x="12786300" y="6507065"/>
            <a:ext cx="5017645" cy="544800"/>
          </a:xfrm>
          <a:prstGeom prst="rect">
            <a:avLst/>
          </a:prstGeom>
        </p:spPr>
        <p:txBody>
          <a:bodyPr anchor="t" rtlCol="false" tIns="0" lIns="0" bIns="0" rIns="0">
            <a:spAutoFit/>
          </a:bodyPr>
          <a:lstStyle/>
          <a:p>
            <a:pPr algn="l" marL="0" indent="0" lvl="0">
              <a:lnSpc>
                <a:spcPts val="4370"/>
              </a:lnSpc>
              <a:spcBef>
                <a:spcPct val="0"/>
              </a:spcBef>
            </a:pPr>
            <a:r>
              <a:rPr lang="en-US" sz="3642" spc="72" strike="noStrike" u="none">
                <a:solidFill>
                  <a:srgbClr val="D6E8F5"/>
                </a:solidFill>
                <a:latin typeface="Squada One"/>
                <a:ea typeface="Squada One"/>
                <a:cs typeface="Squada One"/>
                <a:sym typeface="Squada One"/>
              </a:rPr>
              <a:t>+966 53 378 6083</a:t>
            </a:r>
          </a:p>
        </p:txBody>
      </p:sp>
      <p:sp>
        <p:nvSpPr>
          <p:cNvPr name="TextBox 25" id="25"/>
          <p:cNvSpPr txBox="true"/>
          <p:nvPr/>
        </p:nvSpPr>
        <p:spPr>
          <a:xfrm rot="0">
            <a:off x="-118227" y="895350"/>
            <a:ext cx="9236309" cy="2429363"/>
          </a:xfrm>
          <a:prstGeom prst="rect">
            <a:avLst/>
          </a:prstGeom>
        </p:spPr>
        <p:txBody>
          <a:bodyPr anchor="t" rtlCol="false" tIns="0" lIns="0" bIns="0" rIns="0">
            <a:spAutoFit/>
          </a:bodyPr>
          <a:lstStyle/>
          <a:p>
            <a:pPr algn="ctr">
              <a:lnSpc>
                <a:spcPts val="9777"/>
              </a:lnSpc>
              <a:spcBef>
                <a:spcPct val="0"/>
              </a:spcBef>
            </a:pPr>
            <a:r>
              <a:rPr lang="en-US" sz="6983" spc="139">
                <a:solidFill>
                  <a:srgbClr val="D6E8F5"/>
                </a:solidFill>
                <a:latin typeface="Anton"/>
                <a:ea typeface="Anton"/>
                <a:cs typeface="Anton"/>
                <a:sym typeface="Anton"/>
              </a:rPr>
              <a:t>Smart, clean solutions for a better tomorrow.</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a:off x="-612992" y="9253537"/>
            <a:ext cx="12396242" cy="0"/>
          </a:xfrm>
          <a:prstGeom prst="line">
            <a:avLst/>
          </a:prstGeom>
          <a:ln cap="flat" w="9525">
            <a:solidFill>
              <a:srgbClr val="4D547F"/>
            </a:solidFill>
            <a:prstDash val="solid"/>
            <a:headEnd type="none" len="sm" w="sm"/>
            <a:tailEnd type="none" len="sm" w="sm"/>
          </a:ln>
        </p:spPr>
      </p:sp>
      <p:sp>
        <p:nvSpPr>
          <p:cNvPr name="Freeform 3" id="3"/>
          <p:cNvSpPr/>
          <p:nvPr/>
        </p:nvSpPr>
        <p:spPr>
          <a:xfrm flipH="false" flipV="false" rot="0">
            <a:off x="11783250" y="2919976"/>
            <a:ext cx="6627278" cy="6338324"/>
          </a:xfrm>
          <a:custGeom>
            <a:avLst/>
            <a:gdLst/>
            <a:ahLst/>
            <a:cxnLst/>
            <a:rect r="r" b="b" t="t" l="l"/>
            <a:pathLst>
              <a:path h="6338324" w="6627278">
                <a:moveTo>
                  <a:pt x="0" y="0"/>
                </a:moveTo>
                <a:lnTo>
                  <a:pt x="6627278" y="0"/>
                </a:lnTo>
                <a:lnTo>
                  <a:pt x="6627278" y="6338324"/>
                </a:lnTo>
                <a:lnTo>
                  <a:pt x="0" y="6338324"/>
                </a:lnTo>
                <a:lnTo>
                  <a:pt x="0" y="0"/>
                </a:lnTo>
                <a:close/>
              </a:path>
            </a:pathLst>
          </a:custGeom>
          <a:blipFill>
            <a:blip r:embed="rId2"/>
            <a:stretch>
              <a:fillRect l="0" t="-28321" r="0" b="-28321"/>
            </a:stretch>
          </a:blipFill>
          <a:ln w="9525" cap="sq">
            <a:solidFill>
              <a:srgbClr val="4D547F"/>
            </a:solidFill>
            <a:prstDash val="solid"/>
            <a:miter/>
          </a:ln>
        </p:spPr>
      </p:sp>
      <p:sp>
        <p:nvSpPr>
          <p:cNvPr name="AutoShape 4" id="4"/>
          <p:cNvSpPr/>
          <p:nvPr/>
        </p:nvSpPr>
        <p:spPr>
          <a:xfrm>
            <a:off x="-462152" y="1426930"/>
            <a:ext cx="19212305" cy="0"/>
          </a:xfrm>
          <a:prstGeom prst="line">
            <a:avLst/>
          </a:prstGeom>
          <a:ln cap="flat" w="9525">
            <a:solidFill>
              <a:srgbClr val="4D547F"/>
            </a:solidFill>
            <a:prstDash val="solid"/>
            <a:headEnd type="none" len="sm" w="sm"/>
            <a:tailEnd type="none" len="sm" w="sm"/>
          </a:ln>
        </p:spPr>
      </p:sp>
      <p:sp>
        <p:nvSpPr>
          <p:cNvPr name="AutoShape 5" id="5"/>
          <p:cNvSpPr/>
          <p:nvPr/>
        </p:nvSpPr>
        <p:spPr>
          <a:xfrm>
            <a:off x="-304483" y="2924738"/>
            <a:ext cx="12245402" cy="0"/>
          </a:xfrm>
          <a:prstGeom prst="line">
            <a:avLst/>
          </a:prstGeom>
          <a:ln cap="flat" w="9525">
            <a:solidFill>
              <a:srgbClr val="4D547F"/>
            </a:solidFill>
            <a:prstDash val="solid"/>
            <a:headEnd type="none" len="sm" w="sm"/>
            <a:tailEnd type="none" len="sm" w="sm"/>
          </a:ln>
        </p:spPr>
      </p:sp>
      <p:grpSp>
        <p:nvGrpSpPr>
          <p:cNvPr name="Group 6" id="6"/>
          <p:cNvGrpSpPr/>
          <p:nvPr/>
        </p:nvGrpSpPr>
        <p:grpSpPr>
          <a:xfrm rot="0">
            <a:off x="1355964" y="6385278"/>
            <a:ext cx="8115300" cy="1707617"/>
            <a:chOff x="0" y="0"/>
            <a:chExt cx="2611174" cy="549442"/>
          </a:xfrm>
        </p:grpSpPr>
        <p:sp>
          <p:nvSpPr>
            <p:cNvPr name="Freeform 7" id="7"/>
            <p:cNvSpPr/>
            <p:nvPr/>
          </p:nvSpPr>
          <p:spPr>
            <a:xfrm flipH="false" flipV="false" rot="0">
              <a:off x="0" y="0"/>
              <a:ext cx="2611174" cy="549442"/>
            </a:xfrm>
            <a:custGeom>
              <a:avLst/>
              <a:gdLst/>
              <a:ahLst/>
              <a:cxnLst/>
              <a:rect r="r" b="b" t="t" l="l"/>
              <a:pathLst>
                <a:path h="549442" w="2611174">
                  <a:moveTo>
                    <a:pt x="48654" y="0"/>
                  </a:moveTo>
                  <a:lnTo>
                    <a:pt x="2562521" y="0"/>
                  </a:lnTo>
                  <a:cubicBezTo>
                    <a:pt x="2589391" y="0"/>
                    <a:pt x="2611174" y="21783"/>
                    <a:pt x="2611174" y="48654"/>
                  </a:cubicBezTo>
                  <a:lnTo>
                    <a:pt x="2611174" y="500788"/>
                  </a:lnTo>
                  <a:cubicBezTo>
                    <a:pt x="2611174" y="527659"/>
                    <a:pt x="2589391" y="549442"/>
                    <a:pt x="2562521" y="549442"/>
                  </a:cubicBezTo>
                  <a:lnTo>
                    <a:pt x="48654" y="549442"/>
                  </a:lnTo>
                  <a:cubicBezTo>
                    <a:pt x="21783" y="549442"/>
                    <a:pt x="0" y="527659"/>
                    <a:pt x="0" y="500788"/>
                  </a:cubicBezTo>
                  <a:lnTo>
                    <a:pt x="0" y="48654"/>
                  </a:lnTo>
                  <a:cubicBezTo>
                    <a:pt x="0" y="21783"/>
                    <a:pt x="21783" y="0"/>
                    <a:pt x="48654" y="0"/>
                  </a:cubicBezTo>
                  <a:close/>
                </a:path>
              </a:pathLst>
            </a:custGeom>
            <a:solidFill>
              <a:srgbClr val="000000">
                <a:alpha val="0"/>
              </a:srgbClr>
            </a:solidFill>
            <a:ln w="9525" cap="rnd">
              <a:solidFill>
                <a:srgbClr val="403E3E"/>
              </a:solidFill>
              <a:prstDash val="solid"/>
              <a:round/>
            </a:ln>
          </p:spPr>
        </p:sp>
        <p:sp>
          <p:nvSpPr>
            <p:cNvPr name="TextBox 8" id="8"/>
            <p:cNvSpPr txBox="true"/>
            <p:nvPr/>
          </p:nvSpPr>
          <p:spPr>
            <a:xfrm>
              <a:off x="0" y="-85725"/>
              <a:ext cx="2611174" cy="635167"/>
            </a:xfrm>
            <a:prstGeom prst="rect">
              <a:avLst/>
            </a:prstGeom>
          </p:spPr>
          <p:txBody>
            <a:bodyPr anchor="ctr" rtlCol="false" tIns="50800" lIns="50800" bIns="50800" rIns="50800"/>
            <a:lstStyle/>
            <a:p>
              <a:pPr algn="ctr">
                <a:lnSpc>
                  <a:spcPts val="6019"/>
                </a:lnSpc>
              </a:pPr>
              <a:r>
                <a:rPr lang="en-US" b="true" sz="4299" spc="-94">
                  <a:solidFill>
                    <a:srgbClr val="4D547F"/>
                  </a:solidFill>
                  <a:latin typeface="Canva Sans Bold"/>
                  <a:ea typeface="Canva Sans Bold"/>
                  <a:cs typeface="Canva Sans Bold"/>
                  <a:sym typeface="Canva Sans Bold"/>
                </a:rPr>
                <a:t>SUSTAINABLE SOLUTIONS </a:t>
              </a:r>
            </a:p>
            <a:p>
              <a:pPr algn="ctr">
                <a:lnSpc>
                  <a:spcPts val="6019"/>
                </a:lnSpc>
              </a:pPr>
              <a:r>
                <a:rPr lang="en-US" sz="4299" spc="-94">
                  <a:solidFill>
                    <a:srgbClr val="4D547F"/>
                  </a:solidFill>
                  <a:latin typeface="Canva Sans"/>
                  <a:ea typeface="Canva Sans"/>
                  <a:cs typeface="Canva Sans"/>
                  <a:sym typeface="Canva Sans"/>
                </a:rPr>
                <a:t>FOR A GREENER FUTURE!</a:t>
              </a:r>
            </a:p>
          </p:txBody>
        </p:sp>
      </p:grpSp>
      <p:grpSp>
        <p:nvGrpSpPr>
          <p:cNvPr name="Group 9" id="9"/>
          <p:cNvGrpSpPr/>
          <p:nvPr/>
        </p:nvGrpSpPr>
        <p:grpSpPr>
          <a:xfrm rot="0">
            <a:off x="251435" y="9507110"/>
            <a:ext cx="542093" cy="540520"/>
            <a:chOff x="0" y="0"/>
            <a:chExt cx="174424" cy="173917"/>
          </a:xfrm>
        </p:grpSpPr>
        <p:sp>
          <p:nvSpPr>
            <p:cNvPr name="Freeform 10" id="10"/>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11" id="11"/>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1</a:t>
              </a:r>
            </a:p>
          </p:txBody>
        </p:sp>
      </p:grpSp>
      <p:sp>
        <p:nvSpPr>
          <p:cNvPr name="Freeform 12" id="12"/>
          <p:cNvSpPr/>
          <p:nvPr/>
        </p:nvSpPr>
        <p:spPr>
          <a:xfrm flipH="false" flipV="false" rot="0">
            <a:off x="11783250" y="2919976"/>
            <a:ext cx="6517629" cy="6338324"/>
          </a:xfrm>
          <a:custGeom>
            <a:avLst/>
            <a:gdLst/>
            <a:ahLst/>
            <a:cxnLst/>
            <a:rect r="r" b="b" t="t" l="l"/>
            <a:pathLst>
              <a:path h="6338324" w="6517629">
                <a:moveTo>
                  <a:pt x="0" y="0"/>
                </a:moveTo>
                <a:lnTo>
                  <a:pt x="6517629" y="0"/>
                </a:lnTo>
                <a:lnTo>
                  <a:pt x="6517629" y="6338324"/>
                </a:lnTo>
                <a:lnTo>
                  <a:pt x="0" y="6338324"/>
                </a:lnTo>
                <a:lnTo>
                  <a:pt x="0" y="0"/>
                </a:lnTo>
                <a:close/>
              </a:path>
            </a:pathLst>
          </a:custGeom>
          <a:blipFill>
            <a:blip r:embed="rId3"/>
            <a:stretch>
              <a:fillRect l="0" t="-864" r="0" b="-1963"/>
            </a:stretch>
          </a:blipFill>
        </p:spPr>
      </p:sp>
      <p:sp>
        <p:nvSpPr>
          <p:cNvPr name="TextBox 13" id="13"/>
          <p:cNvSpPr txBox="true"/>
          <p:nvPr/>
        </p:nvSpPr>
        <p:spPr>
          <a:xfrm rot="0">
            <a:off x="4509428" y="1909451"/>
            <a:ext cx="9269143" cy="875666"/>
          </a:xfrm>
          <a:prstGeom prst="rect">
            <a:avLst/>
          </a:prstGeom>
        </p:spPr>
        <p:txBody>
          <a:bodyPr anchor="t" rtlCol="false" tIns="0" lIns="0" bIns="0" rIns="0">
            <a:spAutoFit/>
          </a:bodyPr>
          <a:lstStyle/>
          <a:p>
            <a:pPr algn="ctr" marL="0" indent="0" lvl="0">
              <a:lnSpc>
                <a:spcPts val="6080"/>
              </a:lnSpc>
              <a:spcBef>
                <a:spcPct val="0"/>
              </a:spcBef>
            </a:pPr>
            <a:r>
              <a:rPr lang="en-US" sz="8000" spc="-176" strike="noStrike" u="none">
                <a:solidFill>
                  <a:srgbClr val="4D547F"/>
                </a:solidFill>
                <a:latin typeface="Canva Sans"/>
                <a:ea typeface="Canva Sans"/>
                <a:cs typeface="Canva Sans"/>
                <a:sym typeface="Canva Sans"/>
              </a:rPr>
              <a:t>THE OBJECTIVE</a:t>
            </a:r>
          </a:p>
        </p:txBody>
      </p:sp>
      <p:sp>
        <p:nvSpPr>
          <p:cNvPr name="TextBox 14" id="14"/>
          <p:cNvSpPr txBox="true"/>
          <p:nvPr/>
        </p:nvSpPr>
        <p:spPr>
          <a:xfrm rot="0">
            <a:off x="13778572"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TextBox 15" id="15"/>
          <p:cNvSpPr txBox="true"/>
          <p:nvPr/>
        </p:nvSpPr>
        <p:spPr>
          <a:xfrm rot="0">
            <a:off x="680938" y="3483659"/>
            <a:ext cx="10274562" cy="2547620"/>
          </a:xfrm>
          <a:prstGeom prst="rect">
            <a:avLst/>
          </a:prstGeom>
        </p:spPr>
        <p:txBody>
          <a:bodyPr anchor="t" rtlCol="false" tIns="0" lIns="0" bIns="0" rIns="0">
            <a:spAutoFit/>
          </a:bodyPr>
          <a:lstStyle/>
          <a:p>
            <a:pPr algn="just" marL="0" indent="0" lvl="0">
              <a:lnSpc>
                <a:spcPts val="2859"/>
              </a:lnSpc>
              <a:spcBef>
                <a:spcPct val="0"/>
              </a:spcBef>
            </a:pPr>
            <a:r>
              <a:rPr lang="en-US" sz="2599" spc="-142">
                <a:solidFill>
                  <a:srgbClr val="4D547F"/>
                </a:solidFill>
                <a:latin typeface="Canva Sans"/>
                <a:ea typeface="Canva Sans"/>
                <a:cs typeface="Canva Sans"/>
                <a:sym typeface="Canva Sans"/>
              </a:rPr>
              <a:t>At</a:t>
            </a:r>
            <a:r>
              <a:rPr lang="en-US" sz="2599" spc="-142" strike="noStrike" u="none">
                <a:solidFill>
                  <a:srgbClr val="4D547F"/>
                </a:solidFill>
                <a:latin typeface="Canva Sans"/>
                <a:ea typeface="Canva Sans"/>
                <a:cs typeface="Canva Sans"/>
                <a:sym typeface="Canva Sans"/>
              </a:rPr>
              <a:t> Redoxy, we are committed to creating a cleaner and more sustainable environment for present and future generations. As a leading environmental and waste management company in Saudi Arabia, we specialise in providing innovative solutions and research and development for waste reduction, treatment, and environmental protection.</a:t>
            </a:r>
          </a:p>
          <a:p>
            <a:pPr algn="just" marL="0" indent="0" lvl="0">
              <a:lnSpc>
                <a:spcPts val="2859"/>
              </a:lnSpc>
              <a:spcBef>
                <a:spcPct val="0"/>
              </a:spcBef>
            </a:pPr>
          </a:p>
        </p:txBody>
      </p:sp>
      <p:sp>
        <p:nvSpPr>
          <p:cNvPr name="Freeform 16" id="16"/>
          <p:cNvSpPr/>
          <p:nvPr/>
        </p:nvSpPr>
        <p:spPr>
          <a:xfrm flipH="false" flipV="false" rot="0">
            <a:off x="551189" y="254264"/>
            <a:ext cx="1293854" cy="920254"/>
          </a:xfrm>
          <a:custGeom>
            <a:avLst/>
            <a:gdLst/>
            <a:ahLst/>
            <a:cxnLst/>
            <a:rect r="r" b="b" t="t" l="l"/>
            <a:pathLst>
              <a:path h="920254" w="1293854">
                <a:moveTo>
                  <a:pt x="0" y="0"/>
                </a:moveTo>
                <a:lnTo>
                  <a:pt x="1293855" y="0"/>
                </a:lnTo>
                <a:lnTo>
                  <a:pt x="1293855" y="920254"/>
                </a:lnTo>
                <a:lnTo>
                  <a:pt x="0" y="920254"/>
                </a:lnTo>
                <a:lnTo>
                  <a:pt x="0" y="0"/>
                </a:lnTo>
                <a:close/>
              </a:path>
            </a:pathLst>
          </a:custGeom>
          <a:blipFill>
            <a:blip r:embed="rId4"/>
            <a:stretch>
              <a:fillRect l="0" t="-20298" r="0" b="-20298"/>
            </a:stretch>
          </a:blipFill>
        </p:spPr>
      </p:sp>
      <p:sp>
        <p:nvSpPr>
          <p:cNvPr name="TextBox 17" id="1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a:off x="-612992" y="9253537"/>
            <a:ext cx="13592718" cy="0"/>
          </a:xfrm>
          <a:prstGeom prst="line">
            <a:avLst/>
          </a:prstGeom>
          <a:ln cap="flat" w="9525">
            <a:solidFill>
              <a:srgbClr val="4D547F"/>
            </a:solidFill>
            <a:prstDash val="solid"/>
            <a:headEnd type="none" len="sm" w="sm"/>
            <a:tailEnd type="none" len="sm" w="sm"/>
          </a:ln>
        </p:spPr>
      </p:sp>
      <p:sp>
        <p:nvSpPr>
          <p:cNvPr name="Freeform 3" id="3"/>
          <p:cNvSpPr/>
          <p:nvPr/>
        </p:nvSpPr>
        <p:spPr>
          <a:xfrm flipH="false" flipV="false" rot="0">
            <a:off x="12979726" y="1495088"/>
            <a:ext cx="5430802" cy="7763212"/>
          </a:xfrm>
          <a:custGeom>
            <a:avLst/>
            <a:gdLst/>
            <a:ahLst/>
            <a:cxnLst/>
            <a:rect r="r" b="b" t="t" l="l"/>
            <a:pathLst>
              <a:path h="7763212" w="5430802">
                <a:moveTo>
                  <a:pt x="0" y="0"/>
                </a:moveTo>
                <a:lnTo>
                  <a:pt x="5430802" y="0"/>
                </a:lnTo>
                <a:lnTo>
                  <a:pt x="5430802" y="7763212"/>
                </a:lnTo>
                <a:lnTo>
                  <a:pt x="0" y="7763212"/>
                </a:lnTo>
                <a:lnTo>
                  <a:pt x="0" y="0"/>
                </a:lnTo>
                <a:close/>
              </a:path>
            </a:pathLst>
          </a:custGeom>
          <a:blipFill>
            <a:blip r:embed="rId2"/>
            <a:stretch>
              <a:fillRect l="-575" t="-3903" r="-575" b="-2104"/>
            </a:stretch>
          </a:blipFill>
          <a:ln w="9525" cap="sq">
            <a:solidFill>
              <a:srgbClr val="4D547F"/>
            </a:solidFill>
            <a:prstDash val="solid"/>
            <a:miter/>
          </a:ln>
        </p:spPr>
      </p:sp>
      <p:sp>
        <p:nvSpPr>
          <p:cNvPr name="AutoShape 4" id="4"/>
          <p:cNvSpPr/>
          <p:nvPr/>
        </p:nvSpPr>
        <p:spPr>
          <a:xfrm>
            <a:off x="-462152" y="1490325"/>
            <a:ext cx="13441879" cy="0"/>
          </a:xfrm>
          <a:prstGeom prst="line">
            <a:avLst/>
          </a:prstGeom>
          <a:ln cap="flat" w="9525">
            <a:solidFill>
              <a:srgbClr val="4D547F"/>
            </a:solidFill>
            <a:prstDash val="solid"/>
            <a:headEnd type="none" len="sm" w="sm"/>
            <a:tailEnd type="none" len="sm" w="sm"/>
          </a:ln>
        </p:spPr>
      </p:sp>
      <p:sp>
        <p:nvSpPr>
          <p:cNvPr name="AutoShape 5" id="5"/>
          <p:cNvSpPr/>
          <p:nvPr/>
        </p:nvSpPr>
        <p:spPr>
          <a:xfrm>
            <a:off x="-447593" y="2960621"/>
            <a:ext cx="13427320" cy="0"/>
          </a:xfrm>
          <a:prstGeom prst="line">
            <a:avLst/>
          </a:prstGeom>
          <a:ln cap="flat" w="9525">
            <a:solidFill>
              <a:srgbClr val="4D547F"/>
            </a:solidFill>
            <a:prstDash val="solid"/>
            <a:headEnd type="none" len="sm" w="sm"/>
            <a:tailEnd type="none" len="sm" w="sm"/>
          </a:ln>
        </p:spPr>
      </p:sp>
      <p:sp>
        <p:nvSpPr>
          <p:cNvPr name="TextBox 6" id="6"/>
          <p:cNvSpPr txBox="true"/>
          <p:nvPr/>
        </p:nvSpPr>
        <p:spPr>
          <a:xfrm rot="0">
            <a:off x="1400034" y="1833225"/>
            <a:ext cx="7743966" cy="1647191"/>
          </a:xfrm>
          <a:prstGeom prst="rect">
            <a:avLst/>
          </a:prstGeom>
        </p:spPr>
        <p:txBody>
          <a:bodyPr anchor="t" rtlCol="false" tIns="0" lIns="0" bIns="0" rIns="0">
            <a:spAutoFit/>
          </a:bodyPr>
          <a:lstStyle/>
          <a:p>
            <a:pPr algn="l" marL="0" indent="0" lvl="0">
              <a:lnSpc>
                <a:spcPts val="6080"/>
              </a:lnSpc>
              <a:spcBef>
                <a:spcPct val="0"/>
              </a:spcBef>
            </a:pPr>
            <a:r>
              <a:rPr lang="en-US" sz="8000" spc="-176">
                <a:solidFill>
                  <a:srgbClr val="4D547F"/>
                </a:solidFill>
                <a:latin typeface="Canva Sans"/>
                <a:ea typeface="Canva Sans"/>
                <a:cs typeface="Canva Sans"/>
                <a:sym typeface="Canva Sans"/>
              </a:rPr>
              <a:t>WHY CHOOSE US</a:t>
            </a:r>
          </a:p>
        </p:txBody>
      </p:sp>
      <p:sp>
        <p:nvSpPr>
          <p:cNvPr name="TextBox 7" id="7"/>
          <p:cNvSpPr txBox="true"/>
          <p:nvPr/>
        </p:nvSpPr>
        <p:spPr>
          <a:xfrm rot="0">
            <a:off x="3407192" y="3755736"/>
            <a:ext cx="8612468" cy="1031875"/>
          </a:xfrm>
          <a:prstGeom prst="rect">
            <a:avLst/>
          </a:prstGeom>
        </p:spPr>
        <p:txBody>
          <a:bodyPr anchor="t" rtlCol="false" tIns="0" lIns="0" bIns="0" rIns="0">
            <a:spAutoFit/>
          </a:bodyPr>
          <a:lstStyle/>
          <a:p>
            <a:pPr algn="just" marL="0" indent="0" lvl="0">
              <a:lnSpc>
                <a:spcPts val="2749"/>
              </a:lnSpc>
              <a:spcBef>
                <a:spcPct val="0"/>
              </a:spcBef>
            </a:pPr>
            <a:r>
              <a:rPr lang="en-US" sz="2499" spc="-137">
                <a:solidFill>
                  <a:srgbClr val="4D547F"/>
                </a:solidFill>
                <a:latin typeface="Mukti"/>
                <a:ea typeface="Mukti"/>
                <a:cs typeface="Mukti"/>
                <a:sym typeface="Mukti"/>
              </a:rPr>
              <a:t>O</a:t>
            </a:r>
            <a:r>
              <a:rPr lang="en-US" b="true" sz="2499" spc="-137" strike="noStrike" u="none">
                <a:solidFill>
                  <a:srgbClr val="4D547F"/>
                </a:solidFill>
                <a:latin typeface="Mukti"/>
                <a:ea typeface="Mukti"/>
                <a:cs typeface="Mukti"/>
                <a:sym typeface="Mukti"/>
              </a:rPr>
              <a:t>ur team of experienced professionals is dedicated to finding the best solutions for your environmental challenges.</a:t>
            </a:r>
          </a:p>
          <a:p>
            <a:pPr algn="just" marL="0" indent="0" lvl="0">
              <a:lnSpc>
                <a:spcPts val="2749"/>
              </a:lnSpc>
              <a:spcBef>
                <a:spcPct val="0"/>
              </a:spcBef>
            </a:pPr>
          </a:p>
        </p:txBody>
      </p:sp>
      <p:grpSp>
        <p:nvGrpSpPr>
          <p:cNvPr name="Group 8" id="8"/>
          <p:cNvGrpSpPr/>
          <p:nvPr/>
        </p:nvGrpSpPr>
        <p:grpSpPr>
          <a:xfrm rot="0">
            <a:off x="1028700" y="5489768"/>
            <a:ext cx="2139332" cy="795926"/>
            <a:chOff x="0" y="0"/>
            <a:chExt cx="688350" cy="256097"/>
          </a:xfrm>
        </p:grpSpPr>
        <p:sp>
          <p:nvSpPr>
            <p:cNvPr name="Freeform 9" id="9"/>
            <p:cNvSpPr/>
            <p:nvPr/>
          </p:nvSpPr>
          <p:spPr>
            <a:xfrm flipH="false" flipV="false" rot="0">
              <a:off x="0" y="0"/>
              <a:ext cx="688350" cy="256097"/>
            </a:xfrm>
            <a:custGeom>
              <a:avLst/>
              <a:gdLst/>
              <a:ahLst/>
              <a:cxnLst/>
              <a:rect r="r" b="b" t="t" l="l"/>
              <a:pathLst>
                <a:path h="256097" w="688350">
                  <a:moveTo>
                    <a:pt x="128048" y="0"/>
                  </a:moveTo>
                  <a:lnTo>
                    <a:pt x="560302" y="0"/>
                  </a:lnTo>
                  <a:cubicBezTo>
                    <a:pt x="631021" y="0"/>
                    <a:pt x="688350" y="57329"/>
                    <a:pt x="688350" y="128048"/>
                  </a:cubicBezTo>
                  <a:lnTo>
                    <a:pt x="688350" y="128048"/>
                  </a:lnTo>
                  <a:cubicBezTo>
                    <a:pt x="688350" y="162009"/>
                    <a:pt x="674859" y="194578"/>
                    <a:pt x="650846" y="218592"/>
                  </a:cubicBezTo>
                  <a:cubicBezTo>
                    <a:pt x="626832" y="242606"/>
                    <a:pt x="594262" y="256097"/>
                    <a:pt x="560302" y="256097"/>
                  </a:cubicBezTo>
                  <a:lnTo>
                    <a:pt x="128048" y="256097"/>
                  </a:lnTo>
                  <a:cubicBezTo>
                    <a:pt x="94088" y="256097"/>
                    <a:pt x="61518" y="242606"/>
                    <a:pt x="37504" y="218592"/>
                  </a:cubicBezTo>
                  <a:cubicBezTo>
                    <a:pt x="13491" y="194578"/>
                    <a:pt x="0" y="162009"/>
                    <a:pt x="0" y="128048"/>
                  </a:cubicBezTo>
                  <a:lnTo>
                    <a:pt x="0" y="128048"/>
                  </a:lnTo>
                  <a:cubicBezTo>
                    <a:pt x="0" y="94088"/>
                    <a:pt x="13491" y="61518"/>
                    <a:pt x="37504" y="37504"/>
                  </a:cubicBezTo>
                  <a:cubicBezTo>
                    <a:pt x="61518" y="13491"/>
                    <a:pt x="94088" y="0"/>
                    <a:pt x="128048" y="0"/>
                  </a:cubicBezTo>
                  <a:close/>
                </a:path>
              </a:pathLst>
            </a:custGeom>
            <a:solidFill>
              <a:srgbClr val="000000">
                <a:alpha val="0"/>
              </a:srgbClr>
            </a:solidFill>
            <a:ln w="9525" cap="rnd">
              <a:solidFill>
                <a:srgbClr val="403E3E"/>
              </a:solidFill>
              <a:prstDash val="solid"/>
              <a:round/>
            </a:ln>
          </p:spPr>
        </p:sp>
        <p:sp>
          <p:nvSpPr>
            <p:cNvPr name="TextBox 10" id="10"/>
            <p:cNvSpPr txBox="true"/>
            <p:nvPr/>
          </p:nvSpPr>
          <p:spPr>
            <a:xfrm>
              <a:off x="0" y="-28575"/>
              <a:ext cx="688350" cy="284672"/>
            </a:xfrm>
            <a:prstGeom prst="rect">
              <a:avLst/>
            </a:prstGeom>
          </p:spPr>
          <p:txBody>
            <a:bodyPr anchor="ctr" rtlCol="false" tIns="50800" lIns="50800" bIns="50800" rIns="50800"/>
            <a:lstStyle/>
            <a:p>
              <a:pPr algn="ctr">
                <a:lnSpc>
                  <a:spcPts val="2520"/>
                </a:lnSpc>
              </a:pPr>
              <a:r>
                <a:rPr lang="en-US" sz="1800" spc="-39">
                  <a:solidFill>
                    <a:srgbClr val="4D547F"/>
                  </a:solidFill>
                  <a:latin typeface="Canva Sans"/>
                  <a:ea typeface="Canva Sans"/>
                  <a:cs typeface="Canva Sans"/>
                  <a:sym typeface="Canva Sans"/>
                </a:rPr>
                <a:t>INNOVATION</a:t>
              </a:r>
            </a:p>
          </p:txBody>
        </p:sp>
      </p:grpSp>
      <p:grpSp>
        <p:nvGrpSpPr>
          <p:cNvPr name="Group 11" id="11"/>
          <p:cNvGrpSpPr/>
          <p:nvPr/>
        </p:nvGrpSpPr>
        <p:grpSpPr>
          <a:xfrm rot="0">
            <a:off x="1030142" y="3731817"/>
            <a:ext cx="2137890" cy="795926"/>
            <a:chOff x="0" y="0"/>
            <a:chExt cx="687886" cy="256097"/>
          </a:xfrm>
        </p:grpSpPr>
        <p:sp>
          <p:nvSpPr>
            <p:cNvPr name="Freeform 12" id="12"/>
            <p:cNvSpPr/>
            <p:nvPr/>
          </p:nvSpPr>
          <p:spPr>
            <a:xfrm flipH="false" flipV="false" rot="0">
              <a:off x="0" y="0"/>
              <a:ext cx="687886" cy="256097"/>
            </a:xfrm>
            <a:custGeom>
              <a:avLst/>
              <a:gdLst/>
              <a:ahLst/>
              <a:cxnLst/>
              <a:rect r="r" b="b" t="t" l="l"/>
              <a:pathLst>
                <a:path h="256097" w="687886">
                  <a:moveTo>
                    <a:pt x="128048" y="0"/>
                  </a:moveTo>
                  <a:lnTo>
                    <a:pt x="559838" y="0"/>
                  </a:lnTo>
                  <a:cubicBezTo>
                    <a:pt x="593799" y="0"/>
                    <a:pt x="626368" y="13491"/>
                    <a:pt x="650382" y="37504"/>
                  </a:cubicBezTo>
                  <a:cubicBezTo>
                    <a:pt x="674396" y="61518"/>
                    <a:pt x="687886" y="94088"/>
                    <a:pt x="687886" y="128048"/>
                  </a:cubicBezTo>
                  <a:lnTo>
                    <a:pt x="687886" y="128048"/>
                  </a:lnTo>
                  <a:cubicBezTo>
                    <a:pt x="687886" y="198767"/>
                    <a:pt x="630557" y="256097"/>
                    <a:pt x="559838" y="256097"/>
                  </a:cubicBezTo>
                  <a:lnTo>
                    <a:pt x="128048" y="256097"/>
                  </a:lnTo>
                  <a:cubicBezTo>
                    <a:pt x="94088" y="256097"/>
                    <a:pt x="61518" y="242606"/>
                    <a:pt x="37504" y="218592"/>
                  </a:cubicBezTo>
                  <a:cubicBezTo>
                    <a:pt x="13491" y="194578"/>
                    <a:pt x="0" y="162009"/>
                    <a:pt x="0" y="128048"/>
                  </a:cubicBezTo>
                  <a:lnTo>
                    <a:pt x="0" y="128048"/>
                  </a:lnTo>
                  <a:cubicBezTo>
                    <a:pt x="0" y="94088"/>
                    <a:pt x="13491" y="61518"/>
                    <a:pt x="37504" y="37504"/>
                  </a:cubicBezTo>
                  <a:cubicBezTo>
                    <a:pt x="61518" y="13491"/>
                    <a:pt x="94088" y="0"/>
                    <a:pt x="128048" y="0"/>
                  </a:cubicBezTo>
                  <a:close/>
                </a:path>
              </a:pathLst>
            </a:custGeom>
            <a:solidFill>
              <a:srgbClr val="000000">
                <a:alpha val="0"/>
              </a:srgbClr>
            </a:solidFill>
            <a:ln w="9525" cap="rnd">
              <a:solidFill>
                <a:srgbClr val="403E3E"/>
              </a:solidFill>
              <a:prstDash val="solid"/>
              <a:round/>
            </a:ln>
          </p:spPr>
        </p:sp>
        <p:sp>
          <p:nvSpPr>
            <p:cNvPr name="TextBox 13" id="13"/>
            <p:cNvSpPr txBox="true"/>
            <p:nvPr/>
          </p:nvSpPr>
          <p:spPr>
            <a:xfrm>
              <a:off x="0" y="-28575"/>
              <a:ext cx="687886" cy="284672"/>
            </a:xfrm>
            <a:prstGeom prst="rect">
              <a:avLst/>
            </a:prstGeom>
          </p:spPr>
          <p:txBody>
            <a:bodyPr anchor="ctr" rtlCol="false" tIns="50800" lIns="50800" bIns="50800" rIns="50800"/>
            <a:lstStyle/>
            <a:p>
              <a:pPr algn="ctr">
                <a:lnSpc>
                  <a:spcPts val="2520"/>
                </a:lnSpc>
              </a:pPr>
            </a:p>
          </p:txBody>
        </p:sp>
      </p:grpSp>
      <p:grpSp>
        <p:nvGrpSpPr>
          <p:cNvPr name="Group 14" id="14"/>
          <p:cNvGrpSpPr/>
          <p:nvPr/>
        </p:nvGrpSpPr>
        <p:grpSpPr>
          <a:xfrm rot="0">
            <a:off x="1028700" y="7426548"/>
            <a:ext cx="2139332" cy="795926"/>
            <a:chOff x="0" y="0"/>
            <a:chExt cx="688350" cy="256097"/>
          </a:xfrm>
        </p:grpSpPr>
        <p:sp>
          <p:nvSpPr>
            <p:cNvPr name="Freeform 15" id="15"/>
            <p:cNvSpPr/>
            <p:nvPr/>
          </p:nvSpPr>
          <p:spPr>
            <a:xfrm flipH="false" flipV="false" rot="0">
              <a:off x="0" y="0"/>
              <a:ext cx="688350" cy="256097"/>
            </a:xfrm>
            <a:custGeom>
              <a:avLst/>
              <a:gdLst/>
              <a:ahLst/>
              <a:cxnLst/>
              <a:rect r="r" b="b" t="t" l="l"/>
              <a:pathLst>
                <a:path h="256097" w="688350">
                  <a:moveTo>
                    <a:pt x="128048" y="0"/>
                  </a:moveTo>
                  <a:lnTo>
                    <a:pt x="560302" y="0"/>
                  </a:lnTo>
                  <a:cubicBezTo>
                    <a:pt x="631021" y="0"/>
                    <a:pt x="688350" y="57329"/>
                    <a:pt x="688350" y="128048"/>
                  </a:cubicBezTo>
                  <a:lnTo>
                    <a:pt x="688350" y="128048"/>
                  </a:lnTo>
                  <a:cubicBezTo>
                    <a:pt x="688350" y="162009"/>
                    <a:pt x="674859" y="194578"/>
                    <a:pt x="650846" y="218592"/>
                  </a:cubicBezTo>
                  <a:cubicBezTo>
                    <a:pt x="626832" y="242606"/>
                    <a:pt x="594262" y="256097"/>
                    <a:pt x="560302" y="256097"/>
                  </a:cubicBezTo>
                  <a:lnTo>
                    <a:pt x="128048" y="256097"/>
                  </a:lnTo>
                  <a:cubicBezTo>
                    <a:pt x="94088" y="256097"/>
                    <a:pt x="61518" y="242606"/>
                    <a:pt x="37504" y="218592"/>
                  </a:cubicBezTo>
                  <a:cubicBezTo>
                    <a:pt x="13491" y="194578"/>
                    <a:pt x="0" y="162009"/>
                    <a:pt x="0" y="128048"/>
                  </a:cubicBezTo>
                  <a:lnTo>
                    <a:pt x="0" y="128048"/>
                  </a:lnTo>
                  <a:cubicBezTo>
                    <a:pt x="0" y="94088"/>
                    <a:pt x="13491" y="61518"/>
                    <a:pt x="37504" y="37504"/>
                  </a:cubicBezTo>
                  <a:cubicBezTo>
                    <a:pt x="61518" y="13491"/>
                    <a:pt x="94088" y="0"/>
                    <a:pt x="128048" y="0"/>
                  </a:cubicBezTo>
                  <a:close/>
                </a:path>
              </a:pathLst>
            </a:custGeom>
            <a:solidFill>
              <a:srgbClr val="000000">
                <a:alpha val="0"/>
              </a:srgbClr>
            </a:solidFill>
            <a:ln w="9525" cap="rnd">
              <a:solidFill>
                <a:srgbClr val="403E3E"/>
              </a:solidFill>
              <a:prstDash val="solid"/>
              <a:round/>
            </a:ln>
          </p:spPr>
        </p:sp>
        <p:sp>
          <p:nvSpPr>
            <p:cNvPr name="TextBox 16" id="16"/>
            <p:cNvSpPr txBox="true"/>
            <p:nvPr/>
          </p:nvSpPr>
          <p:spPr>
            <a:xfrm>
              <a:off x="0" y="-28575"/>
              <a:ext cx="688350" cy="284672"/>
            </a:xfrm>
            <a:prstGeom prst="rect">
              <a:avLst/>
            </a:prstGeom>
          </p:spPr>
          <p:txBody>
            <a:bodyPr anchor="ctr" rtlCol="false" tIns="50800" lIns="50800" bIns="50800" rIns="50800"/>
            <a:lstStyle/>
            <a:p>
              <a:pPr algn="ctr">
                <a:lnSpc>
                  <a:spcPts val="2520"/>
                </a:lnSpc>
              </a:pPr>
              <a:r>
                <a:rPr lang="en-US" sz="1800" spc="-39">
                  <a:solidFill>
                    <a:srgbClr val="4D547F"/>
                  </a:solidFill>
                  <a:latin typeface="Canva Sans"/>
                  <a:ea typeface="Canva Sans"/>
                  <a:cs typeface="Canva Sans"/>
                  <a:sym typeface="Canva Sans"/>
                </a:rPr>
                <a:t>SUSTAINABILITY</a:t>
              </a:r>
            </a:p>
          </p:txBody>
        </p:sp>
      </p:grpSp>
      <p:sp>
        <p:nvSpPr>
          <p:cNvPr name="TextBox 17" id="17"/>
          <p:cNvSpPr txBox="true"/>
          <p:nvPr/>
        </p:nvSpPr>
        <p:spPr>
          <a:xfrm rot="0">
            <a:off x="13499355" y="314960"/>
            <a:ext cx="4237173" cy="323215"/>
          </a:xfrm>
          <a:prstGeom prst="rect">
            <a:avLst/>
          </a:prstGeom>
        </p:spPr>
        <p:txBody>
          <a:bodyPr anchor="t" rtlCol="false" tIns="0" lIns="0" bIns="0" rIns="0">
            <a:spAutoFit/>
          </a:bodyPr>
          <a:lstStyle/>
          <a:p>
            <a:pPr algn="r">
              <a:lnSpc>
                <a:spcPts val="2660"/>
              </a:lnSpc>
            </a:pPr>
            <a:r>
              <a:rPr lang="en-US" sz="1900" spc="-104">
                <a:solidFill>
                  <a:srgbClr val="4D547F"/>
                </a:solidFill>
                <a:latin typeface="Mukti"/>
                <a:ea typeface="Mukti"/>
                <a:cs typeface="Mukti"/>
                <a:sym typeface="Mukti"/>
              </a:rPr>
              <a:t>CREATIVE BRIEF</a:t>
            </a:r>
          </a:p>
        </p:txBody>
      </p:sp>
      <p:grpSp>
        <p:nvGrpSpPr>
          <p:cNvPr name="Group 18" id="18"/>
          <p:cNvGrpSpPr/>
          <p:nvPr/>
        </p:nvGrpSpPr>
        <p:grpSpPr>
          <a:xfrm rot="0">
            <a:off x="251435" y="9507110"/>
            <a:ext cx="542093" cy="540520"/>
            <a:chOff x="0" y="0"/>
            <a:chExt cx="174424" cy="173917"/>
          </a:xfrm>
        </p:grpSpPr>
        <p:sp>
          <p:nvSpPr>
            <p:cNvPr name="Freeform 19" id="19"/>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20" id="20"/>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2</a:t>
              </a:r>
            </a:p>
          </p:txBody>
        </p:sp>
      </p:grpSp>
      <p:sp>
        <p:nvSpPr>
          <p:cNvPr name="TextBox 21" id="21"/>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TextBox 22" id="22"/>
          <p:cNvSpPr txBox="true"/>
          <p:nvPr/>
        </p:nvSpPr>
        <p:spPr>
          <a:xfrm rot="0">
            <a:off x="1028700" y="3966902"/>
            <a:ext cx="2137890" cy="297180"/>
          </a:xfrm>
          <a:prstGeom prst="rect">
            <a:avLst/>
          </a:prstGeom>
        </p:spPr>
        <p:txBody>
          <a:bodyPr anchor="t" rtlCol="false" tIns="0" lIns="0" bIns="0" rIns="0">
            <a:spAutoFit/>
          </a:bodyPr>
          <a:lstStyle/>
          <a:p>
            <a:pPr algn="ctr">
              <a:lnSpc>
                <a:spcPts val="2520"/>
              </a:lnSpc>
              <a:spcBef>
                <a:spcPct val="0"/>
              </a:spcBef>
            </a:pPr>
            <a:r>
              <a:rPr lang="en-US" sz="1800" spc="-39">
                <a:solidFill>
                  <a:srgbClr val="4D547F"/>
                </a:solidFill>
                <a:latin typeface="Canva Sans"/>
                <a:ea typeface="Canva Sans"/>
                <a:cs typeface="Canva Sans"/>
                <a:sym typeface="Canva Sans"/>
              </a:rPr>
              <a:t>EXPERT TEAM</a:t>
            </a:r>
          </a:p>
        </p:txBody>
      </p:sp>
      <p:sp>
        <p:nvSpPr>
          <p:cNvPr name="TextBox 23" id="23"/>
          <p:cNvSpPr txBox="true"/>
          <p:nvPr/>
        </p:nvSpPr>
        <p:spPr>
          <a:xfrm rot="0">
            <a:off x="3407192" y="5511511"/>
            <a:ext cx="8612468" cy="1031875"/>
          </a:xfrm>
          <a:prstGeom prst="rect">
            <a:avLst/>
          </a:prstGeom>
        </p:spPr>
        <p:txBody>
          <a:bodyPr anchor="t" rtlCol="false" tIns="0" lIns="0" bIns="0" rIns="0">
            <a:spAutoFit/>
          </a:bodyPr>
          <a:lstStyle/>
          <a:p>
            <a:pPr algn="just" marL="0" indent="0" lvl="0">
              <a:lnSpc>
                <a:spcPts val="2749"/>
              </a:lnSpc>
              <a:spcBef>
                <a:spcPct val="0"/>
              </a:spcBef>
            </a:pPr>
            <a:r>
              <a:rPr lang="en-US" sz="2499" spc="-137">
                <a:solidFill>
                  <a:srgbClr val="4D547F"/>
                </a:solidFill>
                <a:latin typeface="Mukti"/>
                <a:ea typeface="Mukti"/>
                <a:cs typeface="Mukti"/>
                <a:sym typeface="Mukti"/>
              </a:rPr>
              <a:t>W</a:t>
            </a:r>
            <a:r>
              <a:rPr lang="en-US" b="true" sz="2499" spc="-137" strike="noStrike" u="none">
                <a:solidFill>
                  <a:srgbClr val="4D547F"/>
                </a:solidFill>
                <a:latin typeface="Mukti"/>
                <a:ea typeface="Mukti"/>
                <a:cs typeface="Mukti"/>
                <a:sym typeface="Mukti"/>
              </a:rPr>
              <a:t>e stay ahead by adopting the latest technologies and practices in waste management.</a:t>
            </a:r>
          </a:p>
          <a:p>
            <a:pPr algn="just" marL="0" indent="0" lvl="0">
              <a:lnSpc>
                <a:spcPts val="2749"/>
              </a:lnSpc>
              <a:spcBef>
                <a:spcPct val="0"/>
              </a:spcBef>
            </a:pPr>
          </a:p>
        </p:txBody>
      </p:sp>
      <p:sp>
        <p:nvSpPr>
          <p:cNvPr name="TextBox 24" id="24"/>
          <p:cNvSpPr txBox="true"/>
          <p:nvPr/>
        </p:nvSpPr>
        <p:spPr>
          <a:xfrm rot="0">
            <a:off x="3407192" y="7455123"/>
            <a:ext cx="8612468" cy="1031875"/>
          </a:xfrm>
          <a:prstGeom prst="rect">
            <a:avLst/>
          </a:prstGeom>
        </p:spPr>
        <p:txBody>
          <a:bodyPr anchor="t" rtlCol="false" tIns="0" lIns="0" bIns="0" rIns="0">
            <a:spAutoFit/>
          </a:bodyPr>
          <a:lstStyle/>
          <a:p>
            <a:pPr algn="just" marL="0" indent="0" lvl="0">
              <a:lnSpc>
                <a:spcPts val="2749"/>
              </a:lnSpc>
              <a:spcBef>
                <a:spcPct val="0"/>
              </a:spcBef>
            </a:pPr>
            <a:r>
              <a:rPr lang="en-US" sz="2499" spc="-137">
                <a:solidFill>
                  <a:srgbClr val="4D547F"/>
                </a:solidFill>
                <a:latin typeface="Mukti"/>
                <a:ea typeface="Mukti"/>
                <a:cs typeface="Mukti"/>
                <a:sym typeface="Mukti"/>
              </a:rPr>
              <a:t>We a</a:t>
            </a:r>
            <a:r>
              <a:rPr lang="en-US" b="true" sz="2499" spc="-137" strike="noStrike" u="none">
                <a:solidFill>
                  <a:srgbClr val="4D547F"/>
                </a:solidFill>
                <a:latin typeface="Mukti"/>
                <a:ea typeface="Mukti"/>
                <a:cs typeface="Mukti"/>
                <a:sym typeface="Mukti"/>
              </a:rPr>
              <a:t>re committed to reducing the environmental impact of waste and promoting sustainable living.</a:t>
            </a:r>
          </a:p>
          <a:p>
            <a:pPr algn="just" marL="0" indent="0" lvl="0">
              <a:lnSpc>
                <a:spcPts val="2749"/>
              </a:lnSpc>
              <a:spcBef>
                <a:spcPct val="0"/>
              </a:spcBef>
            </a:pPr>
          </a:p>
        </p:txBody>
      </p:sp>
      <p:sp>
        <p:nvSpPr>
          <p:cNvPr name="Freeform 25" id="25"/>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3"/>
            <a:stretch>
              <a:fillRect l="0" t="0" r="0" b="0"/>
            </a:stretch>
          </a:blipFill>
        </p:spPr>
      </p:sp>
      <p:sp>
        <p:nvSpPr>
          <p:cNvPr name="TextBox 26" id="2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a:off x="-612992" y="9253537"/>
            <a:ext cx="19363144" cy="0"/>
          </a:xfrm>
          <a:prstGeom prst="line">
            <a:avLst/>
          </a:prstGeom>
          <a:ln cap="flat" w="9525">
            <a:solidFill>
              <a:srgbClr val="4D547F"/>
            </a:solidFill>
            <a:prstDash val="solid"/>
            <a:headEnd type="none" len="sm" w="sm"/>
            <a:tailEnd type="none" len="sm" w="sm"/>
          </a:ln>
        </p:spPr>
      </p:sp>
      <p:sp>
        <p:nvSpPr>
          <p:cNvPr name="AutoShape 3" id="3"/>
          <p:cNvSpPr/>
          <p:nvPr/>
        </p:nvSpPr>
        <p:spPr>
          <a:xfrm>
            <a:off x="-462152" y="1499850"/>
            <a:ext cx="19212305" cy="0"/>
          </a:xfrm>
          <a:prstGeom prst="line">
            <a:avLst/>
          </a:prstGeom>
          <a:ln cap="flat" w="9525">
            <a:solidFill>
              <a:srgbClr val="4D547F"/>
            </a:solidFill>
            <a:prstDash val="solid"/>
            <a:headEnd type="none" len="sm" w="sm"/>
            <a:tailEnd type="none" len="sm" w="sm"/>
          </a:ln>
        </p:spPr>
      </p:sp>
      <p:grpSp>
        <p:nvGrpSpPr>
          <p:cNvPr name="Group 4" id="4"/>
          <p:cNvGrpSpPr/>
          <p:nvPr/>
        </p:nvGrpSpPr>
        <p:grpSpPr>
          <a:xfrm rot="0">
            <a:off x="1914373" y="1908713"/>
            <a:ext cx="6797998" cy="1955430"/>
            <a:chOff x="0" y="0"/>
            <a:chExt cx="1927752" cy="554514"/>
          </a:xfrm>
        </p:grpSpPr>
        <p:sp>
          <p:nvSpPr>
            <p:cNvPr name="Freeform 5" id="5"/>
            <p:cNvSpPr/>
            <p:nvPr/>
          </p:nvSpPr>
          <p:spPr>
            <a:xfrm flipH="false" flipV="false" rot="0">
              <a:off x="0" y="0"/>
              <a:ext cx="1927752" cy="554514"/>
            </a:xfrm>
            <a:custGeom>
              <a:avLst/>
              <a:gdLst/>
              <a:ahLst/>
              <a:cxnLst/>
              <a:rect r="r" b="b" t="t" l="l"/>
              <a:pathLst>
                <a:path h="554514" w="1927752">
                  <a:moveTo>
                    <a:pt x="58082" y="0"/>
                  </a:moveTo>
                  <a:lnTo>
                    <a:pt x="1869671" y="0"/>
                  </a:lnTo>
                  <a:cubicBezTo>
                    <a:pt x="1885075" y="0"/>
                    <a:pt x="1899848" y="6119"/>
                    <a:pt x="1910741" y="17012"/>
                  </a:cubicBezTo>
                  <a:cubicBezTo>
                    <a:pt x="1921633" y="27904"/>
                    <a:pt x="1927752" y="42677"/>
                    <a:pt x="1927752" y="58082"/>
                  </a:cubicBezTo>
                  <a:lnTo>
                    <a:pt x="1927752" y="496432"/>
                  </a:lnTo>
                  <a:cubicBezTo>
                    <a:pt x="1927752" y="528510"/>
                    <a:pt x="1901748" y="554514"/>
                    <a:pt x="1869671" y="554514"/>
                  </a:cubicBezTo>
                  <a:lnTo>
                    <a:pt x="58082" y="554514"/>
                  </a:lnTo>
                  <a:cubicBezTo>
                    <a:pt x="26004" y="554514"/>
                    <a:pt x="0" y="528510"/>
                    <a:pt x="0" y="496432"/>
                  </a:cubicBezTo>
                  <a:lnTo>
                    <a:pt x="0" y="58082"/>
                  </a:lnTo>
                  <a:cubicBezTo>
                    <a:pt x="0" y="26004"/>
                    <a:pt x="26004" y="0"/>
                    <a:pt x="58082" y="0"/>
                  </a:cubicBezTo>
                  <a:close/>
                </a:path>
              </a:pathLst>
            </a:custGeom>
            <a:solidFill>
              <a:srgbClr val="000000">
                <a:alpha val="0"/>
              </a:srgbClr>
            </a:solidFill>
            <a:ln w="9525" cap="rnd">
              <a:solidFill>
                <a:srgbClr val="403E3E"/>
              </a:solidFill>
              <a:prstDash val="solid"/>
              <a:round/>
            </a:ln>
          </p:spPr>
        </p:sp>
        <p:sp>
          <p:nvSpPr>
            <p:cNvPr name="TextBox 6" id="6"/>
            <p:cNvSpPr txBox="true"/>
            <p:nvPr/>
          </p:nvSpPr>
          <p:spPr>
            <a:xfrm>
              <a:off x="0" y="-152400"/>
              <a:ext cx="1927752" cy="706914"/>
            </a:xfrm>
            <a:prstGeom prst="rect">
              <a:avLst/>
            </a:prstGeom>
          </p:spPr>
          <p:txBody>
            <a:bodyPr anchor="ctr" rtlCol="false" tIns="50800" lIns="50800" bIns="50800" rIns="50800"/>
            <a:lstStyle/>
            <a:p>
              <a:pPr algn="ctr" marL="0" indent="0" lvl="0">
                <a:lnSpc>
                  <a:spcPts val="11200"/>
                </a:lnSpc>
                <a:spcBef>
                  <a:spcPct val="0"/>
                </a:spcBef>
              </a:pPr>
              <a:r>
                <a:rPr lang="en-US" sz="8000" spc="-176">
                  <a:solidFill>
                    <a:srgbClr val="4D547F"/>
                  </a:solidFill>
                  <a:latin typeface="Canva Sans"/>
                  <a:ea typeface="Canva Sans"/>
                  <a:cs typeface="Canva Sans"/>
                  <a:sym typeface="Canva Sans"/>
                </a:rPr>
                <a:t>OUR MISSION</a:t>
              </a:r>
            </a:p>
          </p:txBody>
        </p:sp>
      </p:grpSp>
      <p:grpSp>
        <p:nvGrpSpPr>
          <p:cNvPr name="Group 7" id="7"/>
          <p:cNvGrpSpPr/>
          <p:nvPr/>
        </p:nvGrpSpPr>
        <p:grpSpPr>
          <a:xfrm rot="0">
            <a:off x="251435" y="9507110"/>
            <a:ext cx="542093" cy="540520"/>
            <a:chOff x="0" y="0"/>
            <a:chExt cx="174424" cy="173917"/>
          </a:xfrm>
        </p:grpSpPr>
        <p:sp>
          <p:nvSpPr>
            <p:cNvPr name="Freeform 8" id="8"/>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9" id="9"/>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3</a:t>
              </a:r>
            </a:p>
          </p:txBody>
        </p:sp>
      </p:grpSp>
      <p:sp>
        <p:nvSpPr>
          <p:cNvPr name="TextBox 10" id="10"/>
          <p:cNvSpPr txBox="true"/>
          <p:nvPr/>
        </p:nvSpPr>
        <p:spPr>
          <a:xfrm rot="0">
            <a:off x="9759127" y="4388017"/>
            <a:ext cx="6590825" cy="4287578"/>
          </a:xfrm>
          <a:prstGeom prst="rect">
            <a:avLst/>
          </a:prstGeom>
        </p:spPr>
        <p:txBody>
          <a:bodyPr anchor="t" rtlCol="false" tIns="0" lIns="0" bIns="0" rIns="0">
            <a:spAutoFit/>
          </a:bodyPr>
          <a:lstStyle/>
          <a:p>
            <a:pPr algn="just" marL="0" indent="0" lvl="0">
              <a:lnSpc>
                <a:spcPts val="3161"/>
              </a:lnSpc>
              <a:spcBef>
                <a:spcPct val="0"/>
              </a:spcBef>
            </a:pPr>
            <a:r>
              <a:rPr lang="en-US" sz="2874" spc="-158">
                <a:solidFill>
                  <a:srgbClr val="4D547F"/>
                </a:solidFill>
                <a:latin typeface="Mukti"/>
                <a:ea typeface="Mukti"/>
                <a:cs typeface="Mukti"/>
                <a:sym typeface="Mukti"/>
              </a:rPr>
              <a:t>Ou</a:t>
            </a:r>
            <a:r>
              <a:rPr lang="en-US" b="true" sz="2874" spc="-158" strike="noStrike" u="none">
                <a:solidFill>
                  <a:srgbClr val="4D547F"/>
                </a:solidFill>
                <a:latin typeface="Mukti"/>
                <a:ea typeface="Mukti"/>
                <a:cs typeface="Mukti"/>
                <a:sym typeface="Mukti"/>
              </a:rPr>
              <a:t>r vision at ITCC is to lead the way in setting new standards for waste management excellence. We aim to be the preferred partner for businesses and communities seeking responsible waste disposal and recycling solutions. By leveraging cutting-edge technology, fostering partnerships, and promoting environmental awareness, we strive to create a cleaner and more sustainable Saudi Arabia</a:t>
            </a:r>
          </a:p>
          <a:p>
            <a:pPr algn="just" marL="0" indent="0" lvl="0">
              <a:lnSpc>
                <a:spcPts val="3161"/>
              </a:lnSpc>
              <a:spcBef>
                <a:spcPct val="0"/>
              </a:spcBef>
            </a:pPr>
          </a:p>
        </p:txBody>
      </p:sp>
      <p:sp>
        <p:nvSpPr>
          <p:cNvPr name="TextBox 11" id="11"/>
          <p:cNvSpPr txBox="true"/>
          <p:nvPr/>
        </p:nvSpPr>
        <p:spPr>
          <a:xfrm rot="0">
            <a:off x="1914373" y="4388017"/>
            <a:ext cx="6797998" cy="3719711"/>
          </a:xfrm>
          <a:prstGeom prst="rect">
            <a:avLst/>
          </a:prstGeom>
        </p:spPr>
        <p:txBody>
          <a:bodyPr anchor="t" rtlCol="false" tIns="0" lIns="0" bIns="0" rIns="0">
            <a:spAutoFit/>
          </a:bodyPr>
          <a:lstStyle/>
          <a:p>
            <a:pPr algn="just" marL="0" indent="0" lvl="0">
              <a:lnSpc>
                <a:spcPts val="3349"/>
              </a:lnSpc>
              <a:spcBef>
                <a:spcPct val="0"/>
              </a:spcBef>
            </a:pPr>
            <a:r>
              <a:rPr lang="en-US" sz="3045" spc="-167">
                <a:solidFill>
                  <a:srgbClr val="4D547F"/>
                </a:solidFill>
                <a:latin typeface="Mukti"/>
                <a:ea typeface="Mukti"/>
                <a:cs typeface="Mukti"/>
                <a:sym typeface="Mukti"/>
              </a:rPr>
              <a:t>Our</a:t>
            </a:r>
            <a:r>
              <a:rPr lang="en-US" b="true" sz="3045" spc="-167" strike="noStrike" u="none">
                <a:solidFill>
                  <a:srgbClr val="4D547F"/>
                </a:solidFill>
                <a:latin typeface="Mukti"/>
                <a:ea typeface="Mukti"/>
                <a:cs typeface="Mukti"/>
                <a:sym typeface="Mukti"/>
              </a:rPr>
              <a:t> mission is to revolutionize waste management in Saudi Arabia by providing innovative and sustainable solutions that minimize environmental impact. We are dedicated to transforming waste into valuable resources, fostering cleaner communities, and contributing to a greener future for generations to come.</a:t>
            </a:r>
          </a:p>
          <a:p>
            <a:pPr algn="just" marL="0" indent="0" lvl="0">
              <a:lnSpc>
                <a:spcPts val="3349"/>
              </a:lnSpc>
              <a:spcBef>
                <a:spcPct val="0"/>
              </a:spcBef>
            </a:pPr>
          </a:p>
        </p:txBody>
      </p:sp>
      <p:grpSp>
        <p:nvGrpSpPr>
          <p:cNvPr name="Group 12" id="12"/>
          <p:cNvGrpSpPr/>
          <p:nvPr/>
        </p:nvGrpSpPr>
        <p:grpSpPr>
          <a:xfrm rot="0">
            <a:off x="9551954" y="1908713"/>
            <a:ext cx="6797998" cy="1955430"/>
            <a:chOff x="0" y="0"/>
            <a:chExt cx="1927752" cy="554514"/>
          </a:xfrm>
        </p:grpSpPr>
        <p:sp>
          <p:nvSpPr>
            <p:cNvPr name="Freeform 13" id="13"/>
            <p:cNvSpPr/>
            <p:nvPr/>
          </p:nvSpPr>
          <p:spPr>
            <a:xfrm flipH="false" flipV="false" rot="0">
              <a:off x="0" y="0"/>
              <a:ext cx="1927752" cy="554514"/>
            </a:xfrm>
            <a:custGeom>
              <a:avLst/>
              <a:gdLst/>
              <a:ahLst/>
              <a:cxnLst/>
              <a:rect r="r" b="b" t="t" l="l"/>
              <a:pathLst>
                <a:path h="554514" w="1927752">
                  <a:moveTo>
                    <a:pt x="58082" y="0"/>
                  </a:moveTo>
                  <a:lnTo>
                    <a:pt x="1869671" y="0"/>
                  </a:lnTo>
                  <a:cubicBezTo>
                    <a:pt x="1885075" y="0"/>
                    <a:pt x="1899848" y="6119"/>
                    <a:pt x="1910741" y="17012"/>
                  </a:cubicBezTo>
                  <a:cubicBezTo>
                    <a:pt x="1921633" y="27904"/>
                    <a:pt x="1927752" y="42677"/>
                    <a:pt x="1927752" y="58082"/>
                  </a:cubicBezTo>
                  <a:lnTo>
                    <a:pt x="1927752" y="496432"/>
                  </a:lnTo>
                  <a:cubicBezTo>
                    <a:pt x="1927752" y="528510"/>
                    <a:pt x="1901748" y="554514"/>
                    <a:pt x="1869671" y="554514"/>
                  </a:cubicBezTo>
                  <a:lnTo>
                    <a:pt x="58082" y="554514"/>
                  </a:lnTo>
                  <a:cubicBezTo>
                    <a:pt x="26004" y="554514"/>
                    <a:pt x="0" y="528510"/>
                    <a:pt x="0" y="496432"/>
                  </a:cubicBezTo>
                  <a:lnTo>
                    <a:pt x="0" y="58082"/>
                  </a:lnTo>
                  <a:cubicBezTo>
                    <a:pt x="0" y="26004"/>
                    <a:pt x="26004" y="0"/>
                    <a:pt x="58082" y="0"/>
                  </a:cubicBezTo>
                  <a:close/>
                </a:path>
              </a:pathLst>
            </a:custGeom>
            <a:solidFill>
              <a:srgbClr val="000000">
                <a:alpha val="0"/>
              </a:srgbClr>
            </a:solidFill>
            <a:ln w="9525" cap="rnd">
              <a:solidFill>
                <a:srgbClr val="403E3E"/>
              </a:solidFill>
              <a:prstDash val="solid"/>
              <a:round/>
            </a:ln>
          </p:spPr>
        </p:sp>
        <p:sp>
          <p:nvSpPr>
            <p:cNvPr name="TextBox 14" id="14"/>
            <p:cNvSpPr txBox="true"/>
            <p:nvPr/>
          </p:nvSpPr>
          <p:spPr>
            <a:xfrm>
              <a:off x="0" y="-152400"/>
              <a:ext cx="1927752" cy="706914"/>
            </a:xfrm>
            <a:prstGeom prst="rect">
              <a:avLst/>
            </a:prstGeom>
          </p:spPr>
          <p:txBody>
            <a:bodyPr anchor="ctr" rtlCol="false" tIns="50800" lIns="50800" bIns="50800" rIns="50800"/>
            <a:lstStyle/>
            <a:p>
              <a:pPr algn="ctr" marL="0" indent="0" lvl="0">
                <a:lnSpc>
                  <a:spcPts val="11200"/>
                </a:lnSpc>
                <a:spcBef>
                  <a:spcPct val="0"/>
                </a:spcBef>
              </a:pPr>
              <a:r>
                <a:rPr lang="en-US" sz="8000" spc="-176">
                  <a:solidFill>
                    <a:srgbClr val="4D547F"/>
                  </a:solidFill>
                  <a:latin typeface="Canva Sans"/>
                  <a:ea typeface="Canva Sans"/>
                  <a:cs typeface="Canva Sans"/>
                  <a:sym typeface="Canva Sans"/>
                </a:rPr>
                <a:t>OUR VISION</a:t>
              </a:r>
            </a:p>
          </p:txBody>
        </p:sp>
      </p:grpSp>
      <p:sp>
        <p:nvSpPr>
          <p:cNvPr name="TextBox 15" id="15"/>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Freeform 16" id="16"/>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2"/>
            <a:stretch>
              <a:fillRect l="0" t="0" r="0" b="0"/>
            </a:stretch>
          </a:blipFill>
        </p:spPr>
      </p:sp>
      <p:sp>
        <p:nvSpPr>
          <p:cNvPr name="TextBox 17" id="17"/>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flipV="true">
            <a:off x="4804346" y="9244012"/>
            <a:ext cx="13681166" cy="4763"/>
          </a:xfrm>
          <a:prstGeom prst="line">
            <a:avLst/>
          </a:prstGeom>
          <a:ln cap="flat" w="9525">
            <a:solidFill>
              <a:srgbClr val="4D547F"/>
            </a:solidFill>
            <a:prstDash val="solid"/>
            <a:headEnd type="none" len="sm" w="sm"/>
            <a:tailEnd type="none" len="sm" w="sm"/>
          </a:ln>
        </p:spPr>
      </p:sp>
      <p:sp>
        <p:nvSpPr>
          <p:cNvPr name="Freeform 3" id="3"/>
          <p:cNvSpPr/>
          <p:nvPr/>
        </p:nvSpPr>
        <p:spPr>
          <a:xfrm flipH="false" flipV="false" rot="0">
            <a:off x="-148148" y="2887530"/>
            <a:ext cx="4952494" cy="6370770"/>
          </a:xfrm>
          <a:custGeom>
            <a:avLst/>
            <a:gdLst/>
            <a:ahLst/>
            <a:cxnLst/>
            <a:rect r="r" b="b" t="t" l="l"/>
            <a:pathLst>
              <a:path h="6370770" w="4952494">
                <a:moveTo>
                  <a:pt x="0" y="0"/>
                </a:moveTo>
                <a:lnTo>
                  <a:pt x="4952494" y="0"/>
                </a:lnTo>
                <a:lnTo>
                  <a:pt x="4952494" y="6370770"/>
                </a:lnTo>
                <a:lnTo>
                  <a:pt x="0" y="6370770"/>
                </a:lnTo>
                <a:lnTo>
                  <a:pt x="0" y="0"/>
                </a:lnTo>
                <a:close/>
              </a:path>
            </a:pathLst>
          </a:custGeom>
          <a:blipFill>
            <a:blip r:embed="rId2"/>
            <a:stretch>
              <a:fillRect l="-14318" t="0" r="-14318" b="0"/>
            </a:stretch>
          </a:blipFill>
          <a:ln w="9525" cap="sq">
            <a:gradFill>
              <a:gsLst>
                <a:gs pos="0">
                  <a:srgbClr val="000000">
                    <a:alpha val="100000"/>
                  </a:srgbClr>
                </a:gs>
                <a:gs pos="100000">
                  <a:srgbClr val="C89116">
                    <a:alpha val="100000"/>
                  </a:srgbClr>
                </a:gs>
              </a:gsLst>
              <a:lin ang="0"/>
            </a:gradFill>
            <a:prstDash val="solid"/>
            <a:miter/>
          </a:ln>
        </p:spPr>
      </p:sp>
      <p:sp>
        <p:nvSpPr>
          <p:cNvPr name="TextBox 4" id="4"/>
          <p:cNvSpPr txBox="true"/>
          <p:nvPr/>
        </p:nvSpPr>
        <p:spPr>
          <a:xfrm rot="0">
            <a:off x="2847703" y="1845622"/>
            <a:ext cx="12592594" cy="875666"/>
          </a:xfrm>
          <a:prstGeom prst="rect">
            <a:avLst/>
          </a:prstGeom>
        </p:spPr>
        <p:txBody>
          <a:bodyPr anchor="t" rtlCol="false" tIns="0" lIns="0" bIns="0" rIns="0">
            <a:spAutoFit/>
          </a:bodyPr>
          <a:lstStyle/>
          <a:p>
            <a:pPr algn="ctr" marL="0" indent="0" lvl="0">
              <a:lnSpc>
                <a:spcPts val="6080"/>
              </a:lnSpc>
              <a:spcBef>
                <a:spcPct val="0"/>
              </a:spcBef>
            </a:pPr>
            <a:r>
              <a:rPr lang="en-US" sz="8000" spc="-176">
                <a:solidFill>
                  <a:srgbClr val="4D547F"/>
                </a:solidFill>
                <a:latin typeface="Canva Sans"/>
                <a:ea typeface="Canva Sans"/>
                <a:cs typeface="Canva Sans"/>
                <a:sym typeface="Canva Sans"/>
              </a:rPr>
              <a:t>ACTIVITIES</a:t>
            </a:r>
          </a:p>
        </p:txBody>
      </p:sp>
      <p:sp>
        <p:nvSpPr>
          <p:cNvPr name="AutoShape 5" id="5"/>
          <p:cNvSpPr/>
          <p:nvPr/>
        </p:nvSpPr>
        <p:spPr>
          <a:xfrm>
            <a:off x="-462152" y="1490325"/>
            <a:ext cx="19212305" cy="0"/>
          </a:xfrm>
          <a:prstGeom prst="line">
            <a:avLst/>
          </a:prstGeom>
          <a:ln cap="flat" w="9525">
            <a:solidFill>
              <a:srgbClr val="4D547F"/>
            </a:solidFill>
            <a:prstDash val="solid"/>
            <a:headEnd type="none" len="sm" w="sm"/>
            <a:tailEnd type="none" len="sm" w="sm"/>
          </a:ln>
        </p:spPr>
      </p:sp>
      <p:sp>
        <p:nvSpPr>
          <p:cNvPr name="AutoShape 6" id="6"/>
          <p:cNvSpPr/>
          <p:nvPr/>
        </p:nvSpPr>
        <p:spPr>
          <a:xfrm>
            <a:off x="4804346" y="2887530"/>
            <a:ext cx="13681166" cy="0"/>
          </a:xfrm>
          <a:prstGeom prst="line">
            <a:avLst/>
          </a:prstGeom>
          <a:ln cap="flat" w="9525">
            <a:solidFill>
              <a:srgbClr val="4D547F"/>
            </a:solidFill>
            <a:prstDash val="solid"/>
            <a:headEnd type="none" len="sm" w="sm"/>
            <a:tailEnd type="none" len="sm" w="sm"/>
          </a:ln>
        </p:spPr>
      </p:sp>
      <p:sp>
        <p:nvSpPr>
          <p:cNvPr name="TextBox 7" id="7"/>
          <p:cNvSpPr txBox="true"/>
          <p:nvPr/>
        </p:nvSpPr>
        <p:spPr>
          <a:xfrm rot="0">
            <a:off x="5157354" y="4836392"/>
            <a:ext cx="4670416" cy="1523986"/>
          </a:xfrm>
          <a:prstGeom prst="rect">
            <a:avLst/>
          </a:prstGeom>
        </p:spPr>
        <p:txBody>
          <a:bodyPr anchor="t" rtlCol="false" tIns="0" lIns="0" bIns="0" rIns="0">
            <a:spAutoFit/>
          </a:bodyPr>
          <a:lstStyle/>
          <a:p>
            <a:pPr algn="l" marL="485530" indent="-242765" lvl="1">
              <a:lnSpc>
                <a:spcPts val="2473"/>
              </a:lnSpc>
              <a:buFont typeface="Arial"/>
              <a:buChar char="•"/>
            </a:pPr>
            <a:r>
              <a:rPr lang="en-US" sz="2248" spc="-123">
                <a:solidFill>
                  <a:srgbClr val="4D547F"/>
                </a:solidFill>
                <a:latin typeface="Canva Sans"/>
                <a:ea typeface="Canva Sans"/>
                <a:cs typeface="Canva Sans"/>
                <a:sym typeface="Canva Sans"/>
              </a:rPr>
              <a:t>Advanced chemical oxidation  </a:t>
            </a:r>
          </a:p>
          <a:p>
            <a:pPr algn="l" marL="485530" indent="-242765" lvl="1">
              <a:lnSpc>
                <a:spcPts val="2473"/>
              </a:lnSpc>
              <a:buFont typeface="Arial"/>
              <a:buChar char="•"/>
            </a:pPr>
            <a:r>
              <a:rPr lang="en-US" sz="2248" spc="-123">
                <a:solidFill>
                  <a:srgbClr val="4D547F"/>
                </a:solidFill>
                <a:latin typeface="Canva Sans"/>
                <a:ea typeface="Canva Sans"/>
                <a:cs typeface="Canva Sans"/>
                <a:sym typeface="Canva Sans"/>
              </a:rPr>
              <a:t>Reverse Osmosis  </a:t>
            </a:r>
          </a:p>
          <a:p>
            <a:pPr algn="l" marL="485530" indent="-242765" lvl="1">
              <a:lnSpc>
                <a:spcPts val="2473"/>
              </a:lnSpc>
              <a:buFont typeface="Arial"/>
              <a:buChar char="•"/>
            </a:pPr>
            <a:r>
              <a:rPr lang="en-US" sz="2248" spc="-123">
                <a:solidFill>
                  <a:srgbClr val="4D547F"/>
                </a:solidFill>
                <a:latin typeface="Canva Sans"/>
                <a:ea typeface="Canva Sans"/>
                <a:cs typeface="Canva Sans"/>
                <a:sym typeface="Canva Sans"/>
              </a:rPr>
              <a:t>Vacuum Evaporation  </a:t>
            </a:r>
          </a:p>
          <a:p>
            <a:pPr algn="l" marL="485530" indent="-242765" lvl="1">
              <a:lnSpc>
                <a:spcPts val="2473"/>
              </a:lnSpc>
              <a:buFont typeface="Arial"/>
              <a:buChar char="•"/>
            </a:pPr>
            <a:r>
              <a:rPr lang="en-US" sz="2248" spc="-123">
                <a:solidFill>
                  <a:srgbClr val="4D547F"/>
                </a:solidFill>
                <a:latin typeface="Canva Sans"/>
                <a:ea typeface="Canva Sans"/>
                <a:cs typeface="Canva Sans"/>
                <a:sym typeface="Canva Sans"/>
              </a:rPr>
              <a:t>Electro oxidation  </a:t>
            </a:r>
          </a:p>
          <a:p>
            <a:pPr algn="l" marL="485530" indent="-242765" lvl="1">
              <a:lnSpc>
                <a:spcPts val="2473"/>
              </a:lnSpc>
              <a:buFont typeface="Arial"/>
              <a:buChar char="•"/>
            </a:pPr>
            <a:r>
              <a:rPr lang="en-US" sz="2248" spc="-123">
                <a:solidFill>
                  <a:srgbClr val="4D547F"/>
                </a:solidFill>
                <a:latin typeface="Canva Sans"/>
                <a:ea typeface="Canva Sans"/>
                <a:cs typeface="Canva Sans"/>
                <a:sym typeface="Canva Sans"/>
              </a:rPr>
              <a:t>Oil and sludge treatment  </a:t>
            </a:r>
          </a:p>
        </p:txBody>
      </p:sp>
      <p:grpSp>
        <p:nvGrpSpPr>
          <p:cNvPr name="Group 8" id="8"/>
          <p:cNvGrpSpPr/>
          <p:nvPr/>
        </p:nvGrpSpPr>
        <p:grpSpPr>
          <a:xfrm rot="0">
            <a:off x="5157354" y="3474822"/>
            <a:ext cx="4670416" cy="1037720"/>
            <a:chOff x="0" y="0"/>
            <a:chExt cx="1324420" cy="294273"/>
          </a:xfrm>
        </p:grpSpPr>
        <p:sp>
          <p:nvSpPr>
            <p:cNvPr name="Freeform 9" id="9"/>
            <p:cNvSpPr/>
            <p:nvPr/>
          </p:nvSpPr>
          <p:spPr>
            <a:xfrm flipH="false" flipV="false" rot="0">
              <a:off x="0" y="0"/>
              <a:ext cx="1324420" cy="294273"/>
            </a:xfrm>
            <a:custGeom>
              <a:avLst/>
              <a:gdLst/>
              <a:ahLst/>
              <a:cxnLst/>
              <a:rect r="r" b="b" t="t" l="l"/>
              <a:pathLst>
                <a:path h="294273" w="1324420">
                  <a:moveTo>
                    <a:pt x="84540" y="0"/>
                  </a:moveTo>
                  <a:lnTo>
                    <a:pt x="1239880" y="0"/>
                  </a:lnTo>
                  <a:cubicBezTo>
                    <a:pt x="1286570" y="0"/>
                    <a:pt x="1324420" y="37850"/>
                    <a:pt x="1324420" y="84540"/>
                  </a:cubicBezTo>
                  <a:lnTo>
                    <a:pt x="1324420" y="209733"/>
                  </a:lnTo>
                  <a:cubicBezTo>
                    <a:pt x="1324420" y="256423"/>
                    <a:pt x="1286570" y="294273"/>
                    <a:pt x="1239880" y="294273"/>
                  </a:cubicBezTo>
                  <a:lnTo>
                    <a:pt x="84540" y="294273"/>
                  </a:lnTo>
                  <a:cubicBezTo>
                    <a:pt x="37850" y="294273"/>
                    <a:pt x="0" y="256423"/>
                    <a:pt x="0" y="209733"/>
                  </a:cubicBezTo>
                  <a:lnTo>
                    <a:pt x="0" y="84540"/>
                  </a:lnTo>
                  <a:cubicBezTo>
                    <a:pt x="0" y="37850"/>
                    <a:pt x="37850" y="0"/>
                    <a:pt x="84540" y="0"/>
                  </a:cubicBezTo>
                  <a:close/>
                </a:path>
              </a:pathLst>
            </a:custGeom>
            <a:solidFill>
              <a:srgbClr val="000000">
                <a:alpha val="0"/>
              </a:srgbClr>
            </a:solidFill>
            <a:ln w="9525" cap="rnd">
              <a:solidFill>
                <a:srgbClr val="403E3E"/>
              </a:solidFill>
              <a:prstDash val="solid"/>
              <a:round/>
            </a:ln>
          </p:spPr>
        </p:sp>
        <p:sp>
          <p:nvSpPr>
            <p:cNvPr name="TextBox 10" id="10"/>
            <p:cNvSpPr txBox="true"/>
            <p:nvPr/>
          </p:nvSpPr>
          <p:spPr>
            <a:xfrm>
              <a:off x="0" y="-47625"/>
              <a:ext cx="1324420" cy="341898"/>
            </a:xfrm>
            <a:prstGeom prst="rect">
              <a:avLst/>
            </a:prstGeom>
          </p:spPr>
          <p:txBody>
            <a:bodyPr anchor="ctr" rtlCol="false" tIns="50800" lIns="50800" bIns="50800" rIns="50800"/>
            <a:lstStyle/>
            <a:p>
              <a:pPr algn="ctr" marL="0" indent="0" lvl="0">
                <a:lnSpc>
                  <a:spcPts val="3499"/>
                </a:lnSpc>
                <a:spcBef>
                  <a:spcPct val="0"/>
                </a:spcBef>
              </a:pPr>
              <a:r>
                <a:rPr lang="en-US" sz="2499" spc="-54">
                  <a:solidFill>
                    <a:srgbClr val="4D547F"/>
                  </a:solidFill>
                  <a:latin typeface="Canva Sans"/>
                  <a:ea typeface="Canva Sans"/>
                  <a:cs typeface="Canva Sans"/>
                  <a:sym typeface="Canva Sans"/>
                </a:rPr>
                <a:t>WASTE WATER TREATMENT</a:t>
              </a:r>
            </a:p>
          </p:txBody>
        </p:sp>
      </p:grpSp>
      <p:sp>
        <p:nvSpPr>
          <p:cNvPr name="AutoShape 11" id="11"/>
          <p:cNvSpPr/>
          <p:nvPr/>
        </p:nvSpPr>
        <p:spPr>
          <a:xfrm flipV="true">
            <a:off x="9827770" y="3993682"/>
            <a:ext cx="731800" cy="0"/>
          </a:xfrm>
          <a:prstGeom prst="line">
            <a:avLst/>
          </a:prstGeom>
          <a:ln cap="flat" w="9525">
            <a:solidFill>
              <a:srgbClr val="4D547F"/>
            </a:solidFill>
            <a:prstDash val="solid"/>
            <a:headEnd type="none" len="sm" w="sm"/>
            <a:tailEnd type="oval" len="lg" w="lg"/>
          </a:ln>
        </p:spPr>
      </p:sp>
      <p:grpSp>
        <p:nvGrpSpPr>
          <p:cNvPr name="Group 12" id="12"/>
          <p:cNvGrpSpPr/>
          <p:nvPr/>
        </p:nvGrpSpPr>
        <p:grpSpPr>
          <a:xfrm rot="0">
            <a:off x="251435" y="9507110"/>
            <a:ext cx="542093" cy="540520"/>
            <a:chOff x="0" y="0"/>
            <a:chExt cx="174424" cy="173917"/>
          </a:xfrm>
        </p:grpSpPr>
        <p:sp>
          <p:nvSpPr>
            <p:cNvPr name="Freeform 13" id="13"/>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14" id="14"/>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4</a:t>
              </a:r>
            </a:p>
          </p:txBody>
        </p:sp>
      </p:grpSp>
      <p:grpSp>
        <p:nvGrpSpPr>
          <p:cNvPr name="Group 15" id="15"/>
          <p:cNvGrpSpPr/>
          <p:nvPr/>
        </p:nvGrpSpPr>
        <p:grpSpPr>
          <a:xfrm rot="0">
            <a:off x="10559570" y="3495752"/>
            <a:ext cx="6699730" cy="995860"/>
            <a:chOff x="0" y="0"/>
            <a:chExt cx="1899886" cy="282403"/>
          </a:xfrm>
        </p:grpSpPr>
        <p:sp>
          <p:nvSpPr>
            <p:cNvPr name="Freeform 16" id="16"/>
            <p:cNvSpPr/>
            <p:nvPr/>
          </p:nvSpPr>
          <p:spPr>
            <a:xfrm flipH="false" flipV="false" rot="0">
              <a:off x="0" y="0"/>
              <a:ext cx="1899886" cy="282403"/>
            </a:xfrm>
            <a:custGeom>
              <a:avLst/>
              <a:gdLst/>
              <a:ahLst/>
              <a:cxnLst/>
              <a:rect r="r" b="b" t="t" l="l"/>
              <a:pathLst>
                <a:path h="282403" w="1899886">
                  <a:moveTo>
                    <a:pt x="58933" y="0"/>
                  </a:moveTo>
                  <a:lnTo>
                    <a:pt x="1840953" y="0"/>
                  </a:lnTo>
                  <a:cubicBezTo>
                    <a:pt x="1856583" y="0"/>
                    <a:pt x="1871573" y="6209"/>
                    <a:pt x="1882625" y="17261"/>
                  </a:cubicBezTo>
                  <a:cubicBezTo>
                    <a:pt x="1893677" y="28313"/>
                    <a:pt x="1899886" y="43303"/>
                    <a:pt x="1899886" y="58933"/>
                  </a:cubicBezTo>
                  <a:lnTo>
                    <a:pt x="1899886" y="223469"/>
                  </a:lnTo>
                  <a:cubicBezTo>
                    <a:pt x="1899886" y="239099"/>
                    <a:pt x="1893677" y="254089"/>
                    <a:pt x="1882625" y="265141"/>
                  </a:cubicBezTo>
                  <a:cubicBezTo>
                    <a:pt x="1871573" y="276194"/>
                    <a:pt x="1856583" y="282403"/>
                    <a:pt x="1840953" y="282403"/>
                  </a:cubicBezTo>
                  <a:lnTo>
                    <a:pt x="58933" y="282403"/>
                  </a:lnTo>
                  <a:cubicBezTo>
                    <a:pt x="43303" y="282403"/>
                    <a:pt x="28313" y="276194"/>
                    <a:pt x="17261" y="265141"/>
                  </a:cubicBezTo>
                  <a:cubicBezTo>
                    <a:pt x="6209" y="254089"/>
                    <a:pt x="0" y="239099"/>
                    <a:pt x="0" y="223469"/>
                  </a:cubicBezTo>
                  <a:lnTo>
                    <a:pt x="0" y="58933"/>
                  </a:lnTo>
                  <a:cubicBezTo>
                    <a:pt x="0" y="43303"/>
                    <a:pt x="6209" y="28313"/>
                    <a:pt x="17261" y="17261"/>
                  </a:cubicBezTo>
                  <a:cubicBezTo>
                    <a:pt x="28313" y="6209"/>
                    <a:pt x="43303" y="0"/>
                    <a:pt x="58933" y="0"/>
                  </a:cubicBezTo>
                  <a:close/>
                </a:path>
              </a:pathLst>
            </a:custGeom>
            <a:solidFill>
              <a:srgbClr val="000000">
                <a:alpha val="0"/>
              </a:srgbClr>
            </a:solidFill>
            <a:ln w="9525" cap="rnd">
              <a:solidFill>
                <a:srgbClr val="403E3E"/>
              </a:solidFill>
              <a:prstDash val="solid"/>
              <a:round/>
            </a:ln>
          </p:spPr>
        </p:sp>
        <p:sp>
          <p:nvSpPr>
            <p:cNvPr name="TextBox 17" id="17"/>
            <p:cNvSpPr txBox="true"/>
            <p:nvPr/>
          </p:nvSpPr>
          <p:spPr>
            <a:xfrm>
              <a:off x="0" y="-47625"/>
              <a:ext cx="1899886" cy="330028"/>
            </a:xfrm>
            <a:prstGeom prst="rect">
              <a:avLst/>
            </a:prstGeom>
          </p:spPr>
          <p:txBody>
            <a:bodyPr anchor="ctr" rtlCol="false" tIns="50800" lIns="50800" bIns="50800" rIns="50800"/>
            <a:lstStyle/>
            <a:p>
              <a:pPr algn="ctr" marL="0" indent="0" lvl="0">
                <a:lnSpc>
                  <a:spcPts val="3499"/>
                </a:lnSpc>
                <a:spcBef>
                  <a:spcPct val="0"/>
                </a:spcBef>
              </a:pPr>
              <a:r>
                <a:rPr lang="en-US" sz="2499" spc="-54">
                  <a:solidFill>
                    <a:srgbClr val="4D547F"/>
                  </a:solidFill>
                  <a:latin typeface="Canva Sans"/>
                  <a:ea typeface="Canva Sans"/>
                  <a:cs typeface="Canva Sans"/>
                  <a:sym typeface="Canva Sans"/>
                </a:rPr>
                <a:t>ENVIRONMENTAL SUPPORTS SERVICES</a:t>
              </a:r>
            </a:p>
          </p:txBody>
        </p:sp>
      </p:grpSp>
      <p:sp>
        <p:nvSpPr>
          <p:cNvPr name="AutoShape 18" id="18"/>
          <p:cNvSpPr/>
          <p:nvPr/>
        </p:nvSpPr>
        <p:spPr>
          <a:xfrm>
            <a:off x="17259300" y="3993682"/>
            <a:ext cx="1226212" cy="0"/>
          </a:xfrm>
          <a:prstGeom prst="line">
            <a:avLst/>
          </a:prstGeom>
          <a:ln cap="flat" w="9525">
            <a:solidFill>
              <a:srgbClr val="4D547F"/>
            </a:solidFill>
            <a:prstDash val="solid"/>
            <a:headEnd type="none" len="sm" w="sm"/>
            <a:tailEnd type="oval" len="lg" w="lg"/>
          </a:ln>
        </p:spPr>
      </p:sp>
      <p:sp>
        <p:nvSpPr>
          <p:cNvPr name="TextBox 19" id="19"/>
          <p:cNvSpPr txBox="true"/>
          <p:nvPr/>
        </p:nvSpPr>
        <p:spPr>
          <a:xfrm rot="0">
            <a:off x="10392690" y="4836392"/>
            <a:ext cx="6261853" cy="2133579"/>
          </a:xfrm>
          <a:prstGeom prst="rect">
            <a:avLst/>
          </a:prstGeom>
        </p:spPr>
        <p:txBody>
          <a:bodyPr anchor="t" rtlCol="false" tIns="0" lIns="0" bIns="0" rIns="0">
            <a:spAutoFit/>
          </a:bodyPr>
          <a:lstStyle/>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Hazardous waste handling and cleaning</a:t>
            </a:r>
          </a:p>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Industrial wastewater evaporation</a:t>
            </a:r>
          </a:p>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Dewatering service</a:t>
            </a:r>
          </a:p>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Hazardous waste transportation</a:t>
            </a:r>
          </a:p>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Tank and pond cleaning</a:t>
            </a:r>
          </a:p>
          <a:p>
            <a:pPr algn="l" marL="485411" indent="-242705" lvl="1">
              <a:lnSpc>
                <a:spcPts val="2473"/>
              </a:lnSpc>
              <a:spcBef>
                <a:spcPct val="0"/>
              </a:spcBef>
              <a:buFont typeface="Arial"/>
              <a:buChar char="•"/>
            </a:pPr>
            <a:r>
              <a:rPr lang="en-US" sz="2248" spc="-123">
                <a:solidFill>
                  <a:srgbClr val="4D547F"/>
                </a:solidFill>
                <a:latin typeface="Canva Sans"/>
                <a:ea typeface="Canva Sans"/>
                <a:cs typeface="Canva Sans"/>
                <a:sym typeface="Canva Sans"/>
              </a:rPr>
              <a:t>Sludge removal</a:t>
            </a:r>
          </a:p>
          <a:p>
            <a:pPr algn="l" marL="485411" indent="-242705" lvl="1">
              <a:lnSpc>
                <a:spcPts val="2473"/>
              </a:lnSpc>
              <a:buFont typeface="Arial"/>
              <a:buChar char="•"/>
            </a:pPr>
            <a:r>
              <a:rPr lang="en-US" sz="2248" spc="-123">
                <a:solidFill>
                  <a:srgbClr val="4D547F"/>
                </a:solidFill>
                <a:latin typeface="Canva Sans"/>
                <a:ea typeface="Canva Sans"/>
                <a:cs typeface="Canva Sans"/>
                <a:sym typeface="Canva Sans"/>
              </a:rPr>
              <a:t>Equipment service and maintenance</a:t>
            </a:r>
          </a:p>
        </p:txBody>
      </p:sp>
      <p:sp>
        <p:nvSpPr>
          <p:cNvPr name="TextBox 20" id="20"/>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Freeform 21" id="21"/>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3"/>
            <a:stretch>
              <a:fillRect l="0" t="0" r="0" b="0"/>
            </a:stretch>
          </a:blipFill>
        </p:spPr>
      </p:sp>
      <p:sp>
        <p:nvSpPr>
          <p:cNvPr name="TextBox 22" id="2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flipV="true">
            <a:off x="0" y="9244012"/>
            <a:ext cx="18485512" cy="14288"/>
          </a:xfrm>
          <a:prstGeom prst="line">
            <a:avLst/>
          </a:prstGeom>
          <a:ln cap="flat" w="9525">
            <a:solidFill>
              <a:srgbClr val="4D547F"/>
            </a:solidFill>
            <a:prstDash val="solid"/>
            <a:headEnd type="none" len="sm" w="sm"/>
            <a:tailEnd type="none" len="sm" w="sm"/>
          </a:ln>
        </p:spPr>
      </p:sp>
      <p:sp>
        <p:nvSpPr>
          <p:cNvPr name="AutoShape 3" id="3"/>
          <p:cNvSpPr/>
          <p:nvPr/>
        </p:nvSpPr>
        <p:spPr>
          <a:xfrm>
            <a:off x="-462152" y="1499850"/>
            <a:ext cx="19212305" cy="0"/>
          </a:xfrm>
          <a:prstGeom prst="line">
            <a:avLst/>
          </a:prstGeom>
          <a:ln cap="flat" w="9525">
            <a:solidFill>
              <a:srgbClr val="4D547F"/>
            </a:solidFill>
            <a:prstDash val="solid"/>
            <a:headEnd type="none" len="sm" w="sm"/>
            <a:tailEnd type="none" len="sm" w="sm"/>
          </a:ln>
        </p:spPr>
      </p:sp>
      <p:sp>
        <p:nvSpPr>
          <p:cNvPr name="TextBox 4" id="4"/>
          <p:cNvSpPr txBox="true"/>
          <p:nvPr/>
        </p:nvSpPr>
        <p:spPr>
          <a:xfrm rot="0">
            <a:off x="1754464" y="3292396"/>
            <a:ext cx="15302782" cy="5772499"/>
          </a:xfrm>
          <a:prstGeom prst="rect">
            <a:avLst/>
          </a:prstGeom>
        </p:spPr>
        <p:txBody>
          <a:bodyPr anchor="t" rtlCol="false" tIns="0" lIns="0" bIns="0" rIns="0">
            <a:spAutoFit/>
          </a:bodyPr>
          <a:lstStyle/>
          <a:p>
            <a:pPr algn="just" marL="0" indent="0" lvl="0">
              <a:lnSpc>
                <a:spcPts val="3787"/>
              </a:lnSpc>
              <a:spcBef>
                <a:spcPct val="0"/>
              </a:spcBef>
            </a:pPr>
            <a:r>
              <a:rPr lang="en-US" sz="3443" spc="-189">
                <a:solidFill>
                  <a:srgbClr val="4D547F"/>
                </a:solidFill>
                <a:latin typeface="Canva Sans"/>
                <a:ea typeface="Canva Sans"/>
                <a:cs typeface="Canva Sans"/>
                <a:sym typeface="Canva Sans"/>
              </a:rPr>
              <a:t>• Chemical Cle</a:t>
            </a:r>
            <a:r>
              <a:rPr lang="en-US" sz="3443" spc="-189" strike="noStrike" u="none">
                <a:solidFill>
                  <a:srgbClr val="4D547F"/>
                </a:solidFill>
                <a:latin typeface="Canva Sans"/>
                <a:ea typeface="Canva Sans"/>
                <a:cs typeface="Canva Sans"/>
                <a:sym typeface="Canva Sans"/>
              </a:rPr>
              <a:t>aning – Boilers, reactors, exchangers, metallic pipes</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(CS, SS ) , oxygen pipelines, Spool dipping chemical cleaning</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(see attached chemical cleaning pptx)</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 Blasting &amp; Painting of Pipelines, Storage Tanks, Structures etc.</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(API standard)</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 Hydro milling and hydro jetting cleaning of the pipeline, trench line,</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pits, ponds and tanks.</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 Steam tracing for oil pipelines.</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 Repair / Crude oil washing of Tanks &amp; Silos as per API 650 stan</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dards and approved drawings .</a:t>
            </a:r>
          </a:p>
          <a:p>
            <a:pPr algn="just" marL="0" indent="0" lvl="0">
              <a:lnSpc>
                <a:spcPts val="3787"/>
              </a:lnSpc>
              <a:spcBef>
                <a:spcPct val="0"/>
              </a:spcBef>
            </a:pPr>
            <a:r>
              <a:rPr lang="en-US" sz="3443" spc="-189" strike="noStrike" u="none">
                <a:solidFill>
                  <a:srgbClr val="4D547F"/>
                </a:solidFill>
                <a:latin typeface="Canva Sans"/>
                <a:ea typeface="Canva Sans"/>
                <a:cs typeface="Canva Sans"/>
                <a:sym typeface="Canva Sans"/>
              </a:rPr>
              <a:t>• Hydraulic Bolt torquing and tensioning, On-site Machining.</a:t>
            </a:r>
          </a:p>
          <a:p>
            <a:pPr algn="just" marL="0" indent="0" lvl="0">
              <a:lnSpc>
                <a:spcPts val="3787"/>
              </a:lnSpc>
              <a:spcBef>
                <a:spcPct val="0"/>
              </a:spcBef>
            </a:pPr>
          </a:p>
        </p:txBody>
      </p:sp>
      <p:grpSp>
        <p:nvGrpSpPr>
          <p:cNvPr name="Group 5" id="5"/>
          <p:cNvGrpSpPr/>
          <p:nvPr/>
        </p:nvGrpSpPr>
        <p:grpSpPr>
          <a:xfrm rot="0">
            <a:off x="1754464" y="1856802"/>
            <a:ext cx="11891941" cy="1045070"/>
            <a:chOff x="0" y="0"/>
            <a:chExt cx="3372275" cy="296357"/>
          </a:xfrm>
        </p:grpSpPr>
        <p:sp>
          <p:nvSpPr>
            <p:cNvPr name="Freeform 6" id="6"/>
            <p:cNvSpPr/>
            <p:nvPr/>
          </p:nvSpPr>
          <p:spPr>
            <a:xfrm flipH="false" flipV="false" rot="0">
              <a:off x="0" y="0"/>
              <a:ext cx="3372275" cy="296357"/>
            </a:xfrm>
            <a:custGeom>
              <a:avLst/>
              <a:gdLst/>
              <a:ahLst/>
              <a:cxnLst/>
              <a:rect r="r" b="b" t="t" l="l"/>
              <a:pathLst>
                <a:path h="296357" w="3372275">
                  <a:moveTo>
                    <a:pt x="33202" y="0"/>
                  </a:moveTo>
                  <a:lnTo>
                    <a:pt x="3339073" y="0"/>
                  </a:lnTo>
                  <a:cubicBezTo>
                    <a:pt x="3357410" y="0"/>
                    <a:pt x="3372275" y="14865"/>
                    <a:pt x="3372275" y="33202"/>
                  </a:cubicBezTo>
                  <a:lnTo>
                    <a:pt x="3372275" y="263155"/>
                  </a:lnTo>
                  <a:cubicBezTo>
                    <a:pt x="3372275" y="271961"/>
                    <a:pt x="3368777" y="280406"/>
                    <a:pt x="3362551" y="286633"/>
                  </a:cubicBezTo>
                  <a:cubicBezTo>
                    <a:pt x="3356324" y="292859"/>
                    <a:pt x="3347879" y="296357"/>
                    <a:pt x="3339073" y="296357"/>
                  </a:cubicBezTo>
                  <a:lnTo>
                    <a:pt x="33202" y="296357"/>
                  </a:lnTo>
                  <a:cubicBezTo>
                    <a:pt x="24396" y="296357"/>
                    <a:pt x="15951" y="292859"/>
                    <a:pt x="9725" y="286633"/>
                  </a:cubicBezTo>
                  <a:cubicBezTo>
                    <a:pt x="3498" y="280406"/>
                    <a:pt x="0" y="271961"/>
                    <a:pt x="0" y="263155"/>
                  </a:cubicBezTo>
                  <a:lnTo>
                    <a:pt x="0" y="33202"/>
                  </a:lnTo>
                  <a:cubicBezTo>
                    <a:pt x="0" y="24396"/>
                    <a:pt x="3498" y="15951"/>
                    <a:pt x="9725" y="9725"/>
                  </a:cubicBezTo>
                  <a:cubicBezTo>
                    <a:pt x="15951" y="3498"/>
                    <a:pt x="24396" y="0"/>
                    <a:pt x="33202" y="0"/>
                  </a:cubicBezTo>
                  <a:close/>
                </a:path>
              </a:pathLst>
            </a:custGeom>
            <a:solidFill>
              <a:srgbClr val="000000">
                <a:alpha val="0"/>
              </a:srgbClr>
            </a:solidFill>
            <a:ln w="9525" cap="rnd">
              <a:solidFill>
                <a:srgbClr val="403E3E"/>
              </a:solidFill>
              <a:prstDash val="solid"/>
              <a:round/>
            </a:ln>
          </p:spPr>
        </p:sp>
        <p:sp>
          <p:nvSpPr>
            <p:cNvPr name="TextBox 7" id="7"/>
            <p:cNvSpPr txBox="true"/>
            <p:nvPr/>
          </p:nvSpPr>
          <p:spPr>
            <a:xfrm>
              <a:off x="0" y="-57150"/>
              <a:ext cx="3372275" cy="353507"/>
            </a:xfrm>
            <a:prstGeom prst="rect">
              <a:avLst/>
            </a:prstGeom>
          </p:spPr>
          <p:txBody>
            <a:bodyPr anchor="ctr" rtlCol="false" tIns="50800" lIns="50800" bIns="50800" rIns="50800"/>
            <a:lstStyle/>
            <a:p>
              <a:pPr algn="ctr" marL="0" indent="0" lvl="0">
                <a:lnSpc>
                  <a:spcPts val="4059"/>
                </a:lnSpc>
                <a:spcBef>
                  <a:spcPct val="0"/>
                </a:spcBef>
              </a:pPr>
              <a:r>
                <a:rPr lang="en-US" sz="2899" spc="-63">
                  <a:solidFill>
                    <a:srgbClr val="4D547F"/>
                  </a:solidFill>
                  <a:latin typeface="Canva Sans"/>
                  <a:ea typeface="Canva Sans"/>
                  <a:cs typeface="Canva Sans"/>
                  <a:sym typeface="Canva Sans"/>
                </a:rPr>
                <a:t>INDUSTRIAL SERVICES</a:t>
              </a:r>
            </a:p>
          </p:txBody>
        </p:sp>
      </p:grpSp>
      <p:sp>
        <p:nvSpPr>
          <p:cNvPr name="AutoShape 8" id="8"/>
          <p:cNvSpPr/>
          <p:nvPr/>
        </p:nvSpPr>
        <p:spPr>
          <a:xfrm>
            <a:off x="13646405" y="2379337"/>
            <a:ext cx="4641595" cy="0"/>
          </a:xfrm>
          <a:prstGeom prst="line">
            <a:avLst/>
          </a:prstGeom>
          <a:ln cap="flat" w="9525">
            <a:solidFill>
              <a:srgbClr val="4D547F"/>
            </a:solidFill>
            <a:prstDash val="solid"/>
            <a:headEnd type="none" len="sm" w="sm"/>
            <a:tailEnd type="oval" len="lg" w="lg"/>
          </a:ln>
        </p:spPr>
      </p:sp>
      <p:grpSp>
        <p:nvGrpSpPr>
          <p:cNvPr name="Group 9" id="9"/>
          <p:cNvGrpSpPr/>
          <p:nvPr/>
        </p:nvGrpSpPr>
        <p:grpSpPr>
          <a:xfrm rot="0">
            <a:off x="251435" y="9507110"/>
            <a:ext cx="542093" cy="540520"/>
            <a:chOff x="0" y="0"/>
            <a:chExt cx="174424" cy="173917"/>
          </a:xfrm>
        </p:grpSpPr>
        <p:sp>
          <p:nvSpPr>
            <p:cNvPr name="Freeform 10" id="10"/>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11" id="11"/>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5</a:t>
              </a:r>
            </a:p>
          </p:txBody>
        </p:sp>
      </p:grpSp>
      <p:sp>
        <p:nvSpPr>
          <p:cNvPr name="AutoShape 12" id="12"/>
          <p:cNvSpPr/>
          <p:nvPr/>
        </p:nvSpPr>
        <p:spPr>
          <a:xfrm>
            <a:off x="0" y="2379337"/>
            <a:ext cx="1754464" cy="0"/>
          </a:xfrm>
          <a:prstGeom prst="line">
            <a:avLst/>
          </a:prstGeom>
          <a:ln cap="flat" w="9525">
            <a:solidFill>
              <a:srgbClr val="4D547F"/>
            </a:solidFill>
            <a:prstDash val="solid"/>
            <a:headEnd type="none" len="sm" w="sm"/>
            <a:tailEnd type="oval" len="lg" w="lg"/>
          </a:ln>
        </p:spPr>
      </p:sp>
      <p:sp>
        <p:nvSpPr>
          <p:cNvPr name="TextBox 13" id="13"/>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Freeform 14" id="14"/>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2"/>
            <a:stretch>
              <a:fillRect l="0" t="0" r="0" b="0"/>
            </a:stretch>
          </a:blipFill>
        </p:spPr>
      </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6</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flipV="true">
            <a:off x="0" y="9244013"/>
            <a:ext cx="18485512" cy="14287"/>
          </a:xfrm>
          <a:prstGeom prst="line">
            <a:avLst/>
          </a:prstGeom>
          <a:ln cap="flat" w="9525">
            <a:solidFill>
              <a:srgbClr val="4D547F"/>
            </a:solidFill>
            <a:prstDash val="solid"/>
            <a:headEnd type="none" len="sm" w="sm"/>
            <a:tailEnd type="none" len="sm" w="sm"/>
          </a:ln>
        </p:spPr>
      </p:sp>
      <p:sp>
        <p:nvSpPr>
          <p:cNvPr name="AutoShape 3" id="3"/>
          <p:cNvSpPr/>
          <p:nvPr/>
        </p:nvSpPr>
        <p:spPr>
          <a:xfrm>
            <a:off x="-462152" y="1499850"/>
            <a:ext cx="19212305" cy="0"/>
          </a:xfrm>
          <a:prstGeom prst="line">
            <a:avLst/>
          </a:prstGeom>
          <a:ln cap="flat" w="9525">
            <a:solidFill>
              <a:srgbClr val="4D547F"/>
            </a:solidFill>
            <a:prstDash val="solid"/>
            <a:headEnd type="none" len="sm" w="sm"/>
            <a:tailEnd type="none" len="sm" w="sm"/>
          </a:ln>
        </p:spPr>
      </p:sp>
      <p:sp>
        <p:nvSpPr>
          <p:cNvPr name="AutoShape 4" id="4"/>
          <p:cNvSpPr/>
          <p:nvPr/>
        </p:nvSpPr>
        <p:spPr>
          <a:xfrm>
            <a:off x="0" y="2373099"/>
            <a:ext cx="1400034" cy="0"/>
          </a:xfrm>
          <a:prstGeom prst="line">
            <a:avLst/>
          </a:prstGeom>
          <a:ln cap="flat" w="9525">
            <a:solidFill>
              <a:srgbClr val="4D547F"/>
            </a:solidFill>
            <a:prstDash val="solid"/>
            <a:headEnd type="none" len="sm" w="sm"/>
            <a:tailEnd type="oval" len="lg" w="lg"/>
          </a:ln>
        </p:spPr>
      </p:sp>
      <p:grpSp>
        <p:nvGrpSpPr>
          <p:cNvPr name="Group 5" id="5"/>
          <p:cNvGrpSpPr/>
          <p:nvPr/>
        </p:nvGrpSpPr>
        <p:grpSpPr>
          <a:xfrm rot="0">
            <a:off x="251435" y="9507110"/>
            <a:ext cx="542093" cy="540520"/>
            <a:chOff x="0" y="0"/>
            <a:chExt cx="174424" cy="173917"/>
          </a:xfrm>
        </p:grpSpPr>
        <p:sp>
          <p:nvSpPr>
            <p:cNvPr name="Freeform 6" id="6"/>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7" id="7"/>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6</a:t>
              </a:r>
            </a:p>
          </p:txBody>
        </p:sp>
      </p:grpSp>
      <p:grpSp>
        <p:nvGrpSpPr>
          <p:cNvPr name="Group 8" id="8"/>
          <p:cNvGrpSpPr/>
          <p:nvPr/>
        </p:nvGrpSpPr>
        <p:grpSpPr>
          <a:xfrm rot="0">
            <a:off x="1400034" y="1889292"/>
            <a:ext cx="9426943" cy="967613"/>
            <a:chOff x="0" y="0"/>
            <a:chExt cx="2673260" cy="274392"/>
          </a:xfrm>
        </p:grpSpPr>
        <p:sp>
          <p:nvSpPr>
            <p:cNvPr name="Freeform 9" id="9"/>
            <p:cNvSpPr/>
            <p:nvPr/>
          </p:nvSpPr>
          <p:spPr>
            <a:xfrm flipH="false" flipV="false" rot="0">
              <a:off x="0" y="0"/>
              <a:ext cx="2673260" cy="274392"/>
            </a:xfrm>
            <a:custGeom>
              <a:avLst/>
              <a:gdLst/>
              <a:ahLst/>
              <a:cxnLst/>
              <a:rect r="r" b="b" t="t" l="l"/>
              <a:pathLst>
                <a:path h="274392" w="2673260">
                  <a:moveTo>
                    <a:pt x="41884" y="0"/>
                  </a:moveTo>
                  <a:lnTo>
                    <a:pt x="2631376" y="0"/>
                  </a:lnTo>
                  <a:cubicBezTo>
                    <a:pt x="2654508" y="0"/>
                    <a:pt x="2673260" y="18752"/>
                    <a:pt x="2673260" y="41884"/>
                  </a:cubicBezTo>
                  <a:lnTo>
                    <a:pt x="2673260" y="232508"/>
                  </a:lnTo>
                  <a:cubicBezTo>
                    <a:pt x="2673260" y="255640"/>
                    <a:pt x="2654508" y="274392"/>
                    <a:pt x="2631376" y="274392"/>
                  </a:cubicBezTo>
                  <a:lnTo>
                    <a:pt x="41884" y="274392"/>
                  </a:lnTo>
                  <a:cubicBezTo>
                    <a:pt x="18752" y="274392"/>
                    <a:pt x="0" y="255640"/>
                    <a:pt x="0" y="232508"/>
                  </a:cubicBezTo>
                  <a:lnTo>
                    <a:pt x="0" y="41884"/>
                  </a:lnTo>
                  <a:cubicBezTo>
                    <a:pt x="0" y="18752"/>
                    <a:pt x="18752" y="0"/>
                    <a:pt x="41884" y="0"/>
                  </a:cubicBezTo>
                  <a:close/>
                </a:path>
              </a:pathLst>
            </a:custGeom>
            <a:solidFill>
              <a:srgbClr val="000000">
                <a:alpha val="0"/>
              </a:srgbClr>
            </a:solidFill>
            <a:ln w="9525" cap="rnd">
              <a:solidFill>
                <a:srgbClr val="403E3E"/>
              </a:solidFill>
              <a:prstDash val="solid"/>
              <a:round/>
            </a:ln>
          </p:spPr>
        </p:sp>
        <p:sp>
          <p:nvSpPr>
            <p:cNvPr name="TextBox 10" id="10"/>
            <p:cNvSpPr txBox="true"/>
            <p:nvPr/>
          </p:nvSpPr>
          <p:spPr>
            <a:xfrm>
              <a:off x="0" y="-57150"/>
              <a:ext cx="2673260" cy="331542"/>
            </a:xfrm>
            <a:prstGeom prst="rect">
              <a:avLst/>
            </a:prstGeom>
          </p:spPr>
          <p:txBody>
            <a:bodyPr anchor="ctr" rtlCol="false" tIns="50800" lIns="50800" bIns="50800" rIns="50800"/>
            <a:lstStyle/>
            <a:p>
              <a:pPr algn="ctr" marL="0" indent="0" lvl="0">
                <a:lnSpc>
                  <a:spcPts val="4059"/>
                </a:lnSpc>
                <a:spcBef>
                  <a:spcPct val="0"/>
                </a:spcBef>
              </a:pPr>
              <a:r>
                <a:rPr lang="en-US" sz="2899" spc="-63">
                  <a:solidFill>
                    <a:srgbClr val="4D547F"/>
                  </a:solidFill>
                  <a:latin typeface="Canva Sans"/>
                  <a:ea typeface="Canva Sans"/>
                  <a:cs typeface="Canva Sans"/>
                  <a:sym typeface="Canva Sans"/>
                </a:rPr>
                <a:t>OTHER SERVICES</a:t>
              </a:r>
            </a:p>
          </p:txBody>
        </p:sp>
      </p:grpSp>
      <p:sp>
        <p:nvSpPr>
          <p:cNvPr name="TextBox 11" id="11"/>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TextBox 12" id="12"/>
          <p:cNvSpPr txBox="true"/>
          <p:nvPr/>
        </p:nvSpPr>
        <p:spPr>
          <a:xfrm rot="0">
            <a:off x="1400034" y="3496119"/>
            <a:ext cx="16403910" cy="5499774"/>
          </a:xfrm>
          <a:prstGeom prst="rect">
            <a:avLst/>
          </a:prstGeom>
        </p:spPr>
        <p:txBody>
          <a:bodyPr anchor="t" rtlCol="false" tIns="0" lIns="0" bIns="0" rIns="0">
            <a:spAutoFit/>
          </a:bodyPr>
          <a:lstStyle/>
          <a:p>
            <a:pPr algn="l">
              <a:lnSpc>
                <a:spcPts val="3633"/>
              </a:lnSpc>
            </a:pPr>
            <a:r>
              <a:rPr lang="en-US" sz="3303" spc="-181">
                <a:solidFill>
                  <a:srgbClr val="4D547F"/>
                </a:solidFill>
                <a:latin typeface="Canva Sans"/>
                <a:ea typeface="Canva Sans"/>
                <a:cs typeface="Canva Sans"/>
                <a:sym typeface="Canva Sans"/>
              </a:rPr>
              <a:t>• Fabrication </a:t>
            </a:r>
            <a:r>
              <a:rPr lang="en-US" sz="3303" spc="-181" strike="noStrike" u="none">
                <a:solidFill>
                  <a:srgbClr val="4D547F"/>
                </a:solidFill>
                <a:latin typeface="Canva Sans"/>
                <a:ea typeface="Canva Sans"/>
                <a:cs typeface="Canva Sans"/>
                <a:sym typeface="Canva Sans"/>
              </a:rPr>
              <a:t>and installation of pipelines.</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 Maintenance of rotary and static equipment in refineries,</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plants which includes fabrication &amp; installation of pipe and</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support, steel foundation, electrical installation, Surface</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Preparation and Painting</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 Equipment Rental - pumps,compressor, generator,Frack Tank,</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boiler, etc</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 Media replacement - loading and unloading</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 Logistic services- road tank, vacuum tank, super sucker, dum</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truck and flat bed</a:t>
            </a:r>
          </a:p>
          <a:p>
            <a:pPr algn="l" marL="0" indent="0" lvl="0">
              <a:lnSpc>
                <a:spcPts val="3633"/>
              </a:lnSpc>
              <a:spcBef>
                <a:spcPct val="0"/>
              </a:spcBef>
            </a:pPr>
            <a:r>
              <a:rPr lang="en-US" sz="3303" spc="-181" strike="noStrike" u="none">
                <a:solidFill>
                  <a:srgbClr val="4D547F"/>
                </a:solidFill>
                <a:latin typeface="Canva Sans"/>
                <a:ea typeface="Canva Sans"/>
                <a:cs typeface="Canva Sans"/>
                <a:sym typeface="Canva Sans"/>
              </a:rPr>
              <a:t>• supply of chemicals and buy products</a:t>
            </a:r>
          </a:p>
          <a:p>
            <a:pPr algn="l" marL="0" indent="0" lvl="0">
              <a:lnSpc>
                <a:spcPts val="3633"/>
              </a:lnSpc>
              <a:spcBef>
                <a:spcPct val="0"/>
              </a:spcBef>
            </a:pPr>
          </a:p>
        </p:txBody>
      </p:sp>
      <p:sp>
        <p:nvSpPr>
          <p:cNvPr name="Freeform 13" id="13"/>
          <p:cNvSpPr/>
          <p:nvPr/>
        </p:nvSpPr>
        <p:spPr>
          <a:xfrm flipH="false" flipV="false" rot="0">
            <a:off x="12498664" y="1499850"/>
            <a:ext cx="5986847" cy="7701300"/>
          </a:xfrm>
          <a:custGeom>
            <a:avLst/>
            <a:gdLst/>
            <a:ahLst/>
            <a:cxnLst/>
            <a:rect r="r" b="b" t="t" l="l"/>
            <a:pathLst>
              <a:path h="7701300" w="5986847">
                <a:moveTo>
                  <a:pt x="0" y="0"/>
                </a:moveTo>
                <a:lnTo>
                  <a:pt x="5986848" y="0"/>
                </a:lnTo>
                <a:lnTo>
                  <a:pt x="5986848" y="7701300"/>
                </a:lnTo>
                <a:lnTo>
                  <a:pt x="0" y="7701300"/>
                </a:lnTo>
                <a:lnTo>
                  <a:pt x="0" y="0"/>
                </a:lnTo>
                <a:close/>
              </a:path>
            </a:pathLst>
          </a:custGeom>
          <a:blipFill>
            <a:blip r:embed="rId2"/>
            <a:stretch>
              <a:fillRect l="-17740" t="-19992" r="0" b="-17129"/>
            </a:stretch>
          </a:blipFill>
          <a:ln w="9525" cap="sq">
            <a:solidFill>
              <a:srgbClr val="4D547F"/>
            </a:solidFill>
            <a:prstDash val="solid"/>
            <a:miter/>
          </a:ln>
        </p:spPr>
      </p:sp>
      <p:sp>
        <p:nvSpPr>
          <p:cNvPr name="Freeform 14" id="14"/>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3"/>
            <a:stretch>
              <a:fillRect l="0" t="0" r="0" b="0"/>
            </a:stretch>
          </a:blipFill>
        </p:spPr>
      </p:sp>
      <p:sp>
        <p:nvSpPr>
          <p:cNvPr name="TextBox 15" id="15"/>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Freeform 2" id="2"/>
          <p:cNvSpPr/>
          <p:nvPr/>
        </p:nvSpPr>
        <p:spPr>
          <a:xfrm flipH="false" flipV="false" rot="0">
            <a:off x="0" y="1646404"/>
            <a:ext cx="7141550" cy="7611896"/>
          </a:xfrm>
          <a:custGeom>
            <a:avLst/>
            <a:gdLst/>
            <a:ahLst/>
            <a:cxnLst/>
            <a:rect r="r" b="b" t="t" l="l"/>
            <a:pathLst>
              <a:path h="7611896" w="7141550">
                <a:moveTo>
                  <a:pt x="0" y="0"/>
                </a:moveTo>
                <a:lnTo>
                  <a:pt x="7141550" y="0"/>
                </a:lnTo>
                <a:lnTo>
                  <a:pt x="7141550" y="7611896"/>
                </a:lnTo>
                <a:lnTo>
                  <a:pt x="0" y="7611896"/>
                </a:lnTo>
                <a:lnTo>
                  <a:pt x="0" y="0"/>
                </a:lnTo>
                <a:close/>
              </a:path>
            </a:pathLst>
          </a:custGeom>
          <a:blipFill>
            <a:blip r:embed="rId2"/>
            <a:stretch>
              <a:fillRect l="-1534" t="-15038" r="0" b="-27674"/>
            </a:stretch>
          </a:blipFill>
          <a:ln cap="sq">
            <a:noFill/>
            <a:prstDash val="solid"/>
            <a:miter/>
          </a:ln>
        </p:spPr>
      </p:sp>
      <p:sp>
        <p:nvSpPr>
          <p:cNvPr name="AutoShape 3" id="3"/>
          <p:cNvSpPr/>
          <p:nvPr/>
        </p:nvSpPr>
        <p:spPr>
          <a:xfrm>
            <a:off x="-763280" y="9258300"/>
            <a:ext cx="19814559" cy="0"/>
          </a:xfrm>
          <a:prstGeom prst="line">
            <a:avLst/>
          </a:prstGeom>
          <a:ln cap="flat" w="9525">
            <a:solidFill>
              <a:srgbClr val="4D547F"/>
            </a:solidFill>
            <a:prstDash val="solid"/>
            <a:headEnd type="none" len="sm" w="sm"/>
            <a:tailEnd type="none" len="sm" w="sm"/>
          </a:ln>
        </p:spPr>
      </p:sp>
      <p:sp>
        <p:nvSpPr>
          <p:cNvPr name="AutoShape 4" id="4"/>
          <p:cNvSpPr/>
          <p:nvPr/>
        </p:nvSpPr>
        <p:spPr>
          <a:xfrm flipV="true">
            <a:off x="-462152" y="1641642"/>
            <a:ext cx="19212305" cy="0"/>
          </a:xfrm>
          <a:prstGeom prst="line">
            <a:avLst/>
          </a:prstGeom>
          <a:ln cap="flat" w="9525">
            <a:solidFill>
              <a:srgbClr val="4D547F"/>
            </a:solidFill>
            <a:prstDash val="solid"/>
            <a:headEnd type="none" len="sm" w="sm"/>
            <a:tailEnd type="none" len="sm" w="sm"/>
          </a:ln>
        </p:spPr>
      </p:sp>
      <p:sp>
        <p:nvSpPr>
          <p:cNvPr name="TextBox 5" id="5"/>
          <p:cNvSpPr txBox="true"/>
          <p:nvPr/>
        </p:nvSpPr>
        <p:spPr>
          <a:xfrm rot="0">
            <a:off x="8074517" y="2169223"/>
            <a:ext cx="11400608" cy="7046214"/>
          </a:xfrm>
          <a:prstGeom prst="rect">
            <a:avLst/>
          </a:prstGeom>
        </p:spPr>
        <p:txBody>
          <a:bodyPr anchor="t" rtlCol="false" tIns="0" lIns="0" bIns="0" rIns="0">
            <a:spAutoFit/>
          </a:bodyPr>
          <a:lstStyle/>
          <a:p>
            <a:pPr algn="l">
              <a:lnSpc>
                <a:spcPts val="7878"/>
              </a:lnSpc>
            </a:pPr>
            <a:r>
              <a:rPr lang="en-US" sz="7800" spc="-171">
                <a:solidFill>
                  <a:srgbClr val="4D547F"/>
                </a:solidFill>
                <a:latin typeface="Canva Sans"/>
                <a:ea typeface="Canva Sans"/>
                <a:cs typeface="Canva Sans"/>
                <a:sym typeface="Canva Sans"/>
              </a:rPr>
              <a:t>DELIVERING CONSISTENT,</a:t>
            </a:r>
          </a:p>
          <a:p>
            <a:pPr algn="l">
              <a:lnSpc>
                <a:spcPts val="7878"/>
              </a:lnSpc>
            </a:pPr>
            <a:r>
              <a:rPr lang="en-US" sz="7800" spc="-171">
                <a:solidFill>
                  <a:srgbClr val="4D547F"/>
                </a:solidFill>
                <a:latin typeface="Canva Sans"/>
                <a:ea typeface="Canva Sans"/>
                <a:cs typeface="Canva Sans"/>
                <a:sym typeface="Canva Sans"/>
              </a:rPr>
              <a:t>PROFESSIONAL AND HIGHEST</a:t>
            </a:r>
          </a:p>
          <a:p>
            <a:pPr algn="l">
              <a:lnSpc>
                <a:spcPts val="7878"/>
              </a:lnSpc>
            </a:pPr>
            <a:r>
              <a:rPr lang="en-US" sz="7800" spc="-171">
                <a:solidFill>
                  <a:srgbClr val="4D547F"/>
                </a:solidFill>
                <a:latin typeface="Canva Sans"/>
                <a:ea typeface="Canva Sans"/>
                <a:cs typeface="Canva Sans"/>
                <a:sym typeface="Canva Sans"/>
              </a:rPr>
              <a:t>QUALITY INDUSTRIAL SERVICES</a:t>
            </a:r>
          </a:p>
          <a:p>
            <a:pPr algn="l" marL="0" indent="0" lvl="0">
              <a:lnSpc>
                <a:spcPts val="7878"/>
              </a:lnSpc>
            </a:pPr>
          </a:p>
        </p:txBody>
      </p:sp>
      <p:sp>
        <p:nvSpPr>
          <p:cNvPr name="AutoShape 6" id="6"/>
          <p:cNvSpPr/>
          <p:nvPr/>
        </p:nvSpPr>
        <p:spPr>
          <a:xfrm flipV="true">
            <a:off x="4574381" y="2922357"/>
            <a:ext cx="0" cy="6333562"/>
          </a:xfrm>
          <a:prstGeom prst="line">
            <a:avLst/>
          </a:prstGeom>
          <a:ln cap="flat" w="9525">
            <a:solidFill>
              <a:srgbClr val="4D547F"/>
            </a:solidFill>
            <a:prstDash val="solid"/>
            <a:headEnd type="none" len="sm" w="sm"/>
            <a:tailEnd type="none" len="sm" w="sm"/>
          </a:ln>
        </p:spPr>
      </p:sp>
      <p:grpSp>
        <p:nvGrpSpPr>
          <p:cNvPr name="Group 7" id="7"/>
          <p:cNvGrpSpPr/>
          <p:nvPr/>
        </p:nvGrpSpPr>
        <p:grpSpPr>
          <a:xfrm rot="0">
            <a:off x="251435" y="9507110"/>
            <a:ext cx="542093" cy="540520"/>
            <a:chOff x="0" y="0"/>
            <a:chExt cx="174424" cy="173917"/>
          </a:xfrm>
        </p:grpSpPr>
        <p:sp>
          <p:nvSpPr>
            <p:cNvPr name="Freeform 8" id="8"/>
            <p:cNvSpPr/>
            <p:nvPr/>
          </p:nvSpPr>
          <p:spPr>
            <a:xfrm flipH="false" flipV="false" rot="0">
              <a:off x="0" y="0"/>
              <a:ext cx="174424" cy="173917"/>
            </a:xfrm>
            <a:custGeom>
              <a:avLst/>
              <a:gdLst/>
              <a:ahLst/>
              <a:cxnLst/>
              <a:rect r="r" b="b" t="t" l="l"/>
              <a:pathLst>
                <a:path h="173917" w="174424">
                  <a:moveTo>
                    <a:pt x="86959" y="0"/>
                  </a:moveTo>
                  <a:lnTo>
                    <a:pt x="87465" y="0"/>
                  </a:lnTo>
                  <a:cubicBezTo>
                    <a:pt x="110528" y="0"/>
                    <a:pt x="132646" y="9162"/>
                    <a:pt x="148954" y="25470"/>
                  </a:cubicBezTo>
                  <a:cubicBezTo>
                    <a:pt x="165262" y="41778"/>
                    <a:pt x="174424" y="63896"/>
                    <a:pt x="174424" y="86959"/>
                  </a:cubicBezTo>
                  <a:lnTo>
                    <a:pt x="174424" y="86959"/>
                  </a:lnTo>
                  <a:cubicBezTo>
                    <a:pt x="174424" y="134985"/>
                    <a:pt x="135491" y="173917"/>
                    <a:pt x="87465" y="173917"/>
                  </a:cubicBezTo>
                  <a:lnTo>
                    <a:pt x="86959" y="173917"/>
                  </a:lnTo>
                  <a:cubicBezTo>
                    <a:pt x="38933" y="173917"/>
                    <a:pt x="0" y="134985"/>
                    <a:pt x="0" y="86959"/>
                  </a:cubicBezTo>
                  <a:lnTo>
                    <a:pt x="0" y="86959"/>
                  </a:lnTo>
                  <a:cubicBezTo>
                    <a:pt x="0" y="38933"/>
                    <a:pt x="38933" y="0"/>
                    <a:pt x="86959" y="0"/>
                  </a:cubicBezTo>
                  <a:close/>
                </a:path>
              </a:pathLst>
            </a:custGeom>
            <a:solidFill>
              <a:srgbClr val="000000">
                <a:alpha val="0"/>
              </a:srgbClr>
            </a:solidFill>
            <a:ln w="9525" cap="rnd">
              <a:solidFill>
                <a:srgbClr val="403E3E"/>
              </a:solidFill>
              <a:prstDash val="solid"/>
              <a:round/>
            </a:ln>
          </p:spPr>
        </p:sp>
        <p:sp>
          <p:nvSpPr>
            <p:cNvPr name="TextBox 9" id="9"/>
            <p:cNvSpPr txBox="true"/>
            <p:nvPr/>
          </p:nvSpPr>
          <p:spPr>
            <a:xfrm>
              <a:off x="0" y="-38100"/>
              <a:ext cx="174424" cy="212017"/>
            </a:xfrm>
            <a:prstGeom prst="rect">
              <a:avLst/>
            </a:prstGeom>
          </p:spPr>
          <p:txBody>
            <a:bodyPr anchor="ctr" rtlCol="false" tIns="0" lIns="0" bIns="0" rIns="0"/>
            <a:lstStyle/>
            <a:p>
              <a:pPr algn="ctr" marL="0" indent="0" lvl="0">
                <a:lnSpc>
                  <a:spcPts val="2660"/>
                </a:lnSpc>
                <a:spcBef>
                  <a:spcPct val="0"/>
                </a:spcBef>
              </a:pPr>
              <a:r>
                <a:rPr lang="en-US" sz="1900" spc="-104">
                  <a:solidFill>
                    <a:srgbClr val="4D547F"/>
                  </a:solidFill>
                  <a:latin typeface="Mukti"/>
                  <a:ea typeface="Mukti"/>
                  <a:cs typeface="Mukti"/>
                  <a:sym typeface="Mukti"/>
                </a:rPr>
                <a:t>7</a:t>
              </a:r>
            </a:p>
          </p:txBody>
        </p:sp>
      </p:grpSp>
      <p:sp>
        <p:nvSpPr>
          <p:cNvPr name="TextBox 10" id="10"/>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Freeform 11" id="11"/>
          <p:cNvSpPr/>
          <p:nvPr/>
        </p:nvSpPr>
        <p:spPr>
          <a:xfrm flipH="false" flipV="false" rot="0">
            <a:off x="-304483" y="-396575"/>
            <a:ext cx="3409034" cy="2424676"/>
          </a:xfrm>
          <a:custGeom>
            <a:avLst/>
            <a:gdLst/>
            <a:ahLst/>
            <a:cxnLst/>
            <a:rect r="r" b="b" t="t" l="l"/>
            <a:pathLst>
              <a:path h="2424676" w="3409034">
                <a:moveTo>
                  <a:pt x="0" y="0"/>
                </a:moveTo>
                <a:lnTo>
                  <a:pt x="3409034" y="0"/>
                </a:lnTo>
                <a:lnTo>
                  <a:pt x="3409034" y="2424675"/>
                </a:lnTo>
                <a:lnTo>
                  <a:pt x="0" y="2424675"/>
                </a:lnTo>
                <a:lnTo>
                  <a:pt x="0" y="0"/>
                </a:lnTo>
                <a:close/>
              </a:path>
            </a:pathLst>
          </a:custGeom>
          <a:blipFill>
            <a:blip r:embed="rId3"/>
            <a:stretch>
              <a:fillRect l="0" t="0" r="0" b="0"/>
            </a:stretch>
          </a:blipFill>
        </p:spPr>
      </p:sp>
      <p:sp>
        <p:nvSpPr>
          <p:cNvPr name="TextBox 12" id="12"/>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BE5D1"/>
        </a:solidFill>
      </p:bgPr>
    </p:bg>
    <p:spTree>
      <p:nvGrpSpPr>
        <p:cNvPr id="1" name=""/>
        <p:cNvGrpSpPr/>
        <p:nvPr/>
      </p:nvGrpSpPr>
      <p:grpSpPr>
        <a:xfrm>
          <a:off x="0" y="0"/>
          <a:ext cx="0" cy="0"/>
          <a:chOff x="0" y="0"/>
          <a:chExt cx="0" cy="0"/>
        </a:xfrm>
      </p:grpSpPr>
      <p:sp>
        <p:nvSpPr>
          <p:cNvPr name="AutoShape 2" id="2"/>
          <p:cNvSpPr/>
          <p:nvPr/>
        </p:nvSpPr>
        <p:spPr>
          <a:xfrm>
            <a:off x="-612991" y="9244012"/>
            <a:ext cx="19625748" cy="4762"/>
          </a:xfrm>
          <a:prstGeom prst="line">
            <a:avLst/>
          </a:prstGeom>
          <a:ln cap="flat" w="9525">
            <a:solidFill>
              <a:srgbClr val="4D547F"/>
            </a:solidFill>
            <a:prstDash val="solid"/>
            <a:headEnd type="none" len="sm" w="sm"/>
            <a:tailEnd type="none" len="sm" w="sm"/>
          </a:ln>
        </p:spPr>
      </p:sp>
      <p:sp>
        <p:nvSpPr>
          <p:cNvPr name="AutoShape 3" id="3"/>
          <p:cNvSpPr/>
          <p:nvPr/>
        </p:nvSpPr>
        <p:spPr>
          <a:xfrm flipV="true">
            <a:off x="-462152" y="1033462"/>
            <a:ext cx="19212305" cy="0"/>
          </a:xfrm>
          <a:prstGeom prst="line">
            <a:avLst/>
          </a:prstGeom>
          <a:ln cap="flat" w="9525">
            <a:solidFill>
              <a:srgbClr val="4D547F"/>
            </a:solidFill>
            <a:prstDash val="solid"/>
            <a:headEnd type="none" len="sm" w="sm"/>
            <a:tailEnd type="none" len="sm" w="sm"/>
          </a:ln>
        </p:spPr>
      </p:sp>
      <p:sp>
        <p:nvSpPr>
          <p:cNvPr name="TextBox 4" id="4"/>
          <p:cNvSpPr txBox="true"/>
          <p:nvPr/>
        </p:nvSpPr>
        <p:spPr>
          <a:xfrm rot="0">
            <a:off x="13774820" y="9263338"/>
            <a:ext cx="4237173" cy="989965"/>
          </a:xfrm>
          <a:prstGeom prst="rect">
            <a:avLst/>
          </a:prstGeom>
        </p:spPr>
        <p:txBody>
          <a:bodyPr anchor="t" rtlCol="false" tIns="0" lIns="0" bIns="0" rIns="0">
            <a:spAutoFit/>
          </a:bodyPr>
          <a:lstStyle/>
          <a:p>
            <a:pPr algn="r">
              <a:lnSpc>
                <a:spcPts val="2660"/>
              </a:lnSpc>
            </a:pPr>
          </a:p>
          <a:p>
            <a:pPr algn="r">
              <a:lnSpc>
                <a:spcPts val="2660"/>
              </a:lnSpc>
            </a:pPr>
            <a:r>
              <a:rPr lang="en-US" b="true" sz="1900" spc="-104">
                <a:solidFill>
                  <a:srgbClr val="4D547F"/>
                </a:solidFill>
                <a:latin typeface="Mukti"/>
                <a:ea typeface="Mukti"/>
                <a:cs typeface="Mukti"/>
                <a:sym typeface="Mukti"/>
              </a:rPr>
              <a:t>www.redoxyksa.com</a:t>
            </a:r>
          </a:p>
          <a:p>
            <a:pPr algn="r">
              <a:lnSpc>
                <a:spcPts val="2660"/>
              </a:lnSpc>
            </a:pPr>
          </a:p>
        </p:txBody>
      </p:sp>
      <p:sp>
        <p:nvSpPr>
          <p:cNvPr name="Freeform 5" id="5"/>
          <p:cNvSpPr/>
          <p:nvPr/>
        </p:nvSpPr>
        <p:spPr>
          <a:xfrm flipH="false" flipV="false" rot="0">
            <a:off x="4548763" y="1711002"/>
            <a:ext cx="9638622" cy="6855470"/>
          </a:xfrm>
          <a:custGeom>
            <a:avLst/>
            <a:gdLst/>
            <a:ahLst/>
            <a:cxnLst/>
            <a:rect r="r" b="b" t="t" l="l"/>
            <a:pathLst>
              <a:path h="6855470" w="9638622">
                <a:moveTo>
                  <a:pt x="0" y="0"/>
                </a:moveTo>
                <a:lnTo>
                  <a:pt x="9638623" y="0"/>
                </a:lnTo>
                <a:lnTo>
                  <a:pt x="9638623" y="6855471"/>
                </a:lnTo>
                <a:lnTo>
                  <a:pt x="0" y="6855471"/>
                </a:lnTo>
                <a:lnTo>
                  <a:pt x="0" y="0"/>
                </a:lnTo>
                <a:close/>
              </a:path>
            </a:pathLst>
          </a:custGeom>
          <a:blipFill>
            <a:blip r:embed="rId2"/>
            <a:stretch>
              <a:fillRect l="0" t="0" r="0" b="0"/>
            </a:stretch>
          </a:blipFill>
        </p:spPr>
      </p:sp>
      <p:sp>
        <p:nvSpPr>
          <p:cNvPr name="TextBox 6" id="6"/>
          <p:cNvSpPr txBox="true"/>
          <p:nvPr/>
        </p:nvSpPr>
        <p:spPr>
          <a:xfrm rot="0">
            <a:off x="17259300" y="9210675"/>
            <a:ext cx="152400" cy="200025"/>
          </a:xfrm>
          <a:prstGeom prst="rect">
            <a:avLst/>
          </a:prstGeom>
        </p:spPr>
        <p:txBody>
          <a:bodyPr anchor="t" rtlCol="false" tIns="0" lIns="0" bIns="0" rIns="0" wrap="none">
            <a:spAutoFit/>
          </a:bodyPr>
          <a:lstStyle/>
          <a:p>
            <a:pPr algn="ctr">
              <a:lnSpc>
                <a:spcPts val="2800"/>
              </a:lnSpc>
              <a:spcBef>
                <a:spcPct val="0"/>
              </a:spcBef>
            </a:pPr>
            <a:r>
              <a:rPr lang="en-US" sz="2000">
                <a:solidFill>
                  <a:srgbClr val="4D547F"/>
                </a:solidFill>
                <a:latin typeface="Canva Sans"/>
                <a:ea typeface="Canva Sans"/>
                <a:cs typeface="Canva Sans"/>
                <a:sym typeface="Canva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DAG144udDcM</dc:identifier>
  <dcterms:modified xsi:type="dcterms:W3CDTF">2011-08-01T06:04:30Z</dcterms:modified>
  <cp:revision>1</cp:revision>
  <dc:title>Beige Minimalist Ad Campaign Creative Brief Presentation</dc:title>
</cp:coreProperties>
</file>

<file path=docProps/thumbnail.jpeg>
</file>